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1" r:id="rId3"/>
    <p:sldId id="262" r:id="rId4"/>
    <p:sldId id="263" r:id="rId5"/>
    <p:sldId id="273" r:id="rId6"/>
    <p:sldId id="267" r:id="rId7"/>
    <p:sldId id="274" r:id="rId8"/>
    <p:sldId id="271" r:id="rId9"/>
    <p:sldId id="259"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538" autoAdjust="0"/>
  </p:normalViewPr>
  <p:slideViewPr>
    <p:cSldViewPr snapToGrid="0">
      <p:cViewPr varScale="1">
        <p:scale>
          <a:sx n="44" d="100"/>
          <a:sy n="44" d="100"/>
        </p:scale>
        <p:origin x="1524"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D50B5-BA41-4898-9B7D-3D518AA3D2C4}" type="doc">
      <dgm:prSet loTypeId="urn:microsoft.com/office/officeart/2018/5/layout/IconLeafLabelList" loCatId="icon" qsTypeId="urn:microsoft.com/office/officeart/2005/8/quickstyle/simple1" qsCatId="simple" csTypeId="urn:microsoft.com/office/officeart/2005/8/colors/colorful4" csCatId="colorful" phldr="1"/>
      <dgm:spPr/>
      <dgm:t>
        <a:bodyPr/>
        <a:lstStyle/>
        <a:p>
          <a:endParaRPr lang="en-US"/>
        </a:p>
      </dgm:t>
    </dgm:pt>
    <dgm:pt modelId="{A2CEBE72-44E9-4667-A689-A64EF7EB1765}">
      <dgm:prSet/>
      <dgm:spPr/>
      <dgm:t>
        <a:bodyPr/>
        <a:lstStyle/>
        <a:p>
          <a:pPr>
            <a:lnSpc>
              <a:spcPct val="100000"/>
            </a:lnSpc>
            <a:defRPr cap="all"/>
          </a:pPr>
          <a:r>
            <a:rPr lang="en-US" b="1" dirty="0"/>
            <a:t>For millions of families navigating genetic or developmental conditions</a:t>
          </a:r>
        </a:p>
      </dgm:t>
    </dgm:pt>
    <dgm:pt modelId="{50DF0FA8-D88D-48F5-8C6C-FBF168952D7C}" type="parTrans" cxnId="{E94AD82D-76BF-4432-937D-EFE9E9657DF2}">
      <dgm:prSet/>
      <dgm:spPr/>
      <dgm:t>
        <a:bodyPr/>
        <a:lstStyle/>
        <a:p>
          <a:endParaRPr lang="en-US"/>
        </a:p>
      </dgm:t>
    </dgm:pt>
    <dgm:pt modelId="{E6D8EEFE-54E8-4F65-8129-6DD154FEF470}" type="sibTrans" cxnId="{E94AD82D-76BF-4432-937D-EFE9E9657DF2}">
      <dgm:prSet/>
      <dgm:spPr/>
      <dgm:t>
        <a:bodyPr/>
        <a:lstStyle/>
        <a:p>
          <a:endParaRPr lang="en-US"/>
        </a:p>
      </dgm:t>
    </dgm:pt>
    <dgm:pt modelId="{E01476DD-1C89-4840-BE31-255EE74F5287}">
      <dgm:prSet/>
      <dgm:spPr/>
      <dgm:t>
        <a:bodyPr/>
        <a:lstStyle/>
        <a:p>
          <a:pPr>
            <a:lnSpc>
              <a:spcPct val="100000"/>
            </a:lnSpc>
            <a:defRPr cap="all"/>
          </a:pPr>
          <a:r>
            <a:rPr lang="en-US" b="1"/>
            <a:t>Guidance is fragmented</a:t>
          </a:r>
        </a:p>
      </dgm:t>
    </dgm:pt>
    <dgm:pt modelId="{9BB83C68-992B-4EA0-A564-E18F0132E351}" type="parTrans" cxnId="{6A87F37E-761F-4936-BF3B-CE8014508165}">
      <dgm:prSet/>
      <dgm:spPr/>
      <dgm:t>
        <a:bodyPr/>
        <a:lstStyle/>
        <a:p>
          <a:endParaRPr lang="en-US"/>
        </a:p>
      </dgm:t>
    </dgm:pt>
    <dgm:pt modelId="{950CF0E0-98B4-420D-94EA-C8660238E492}" type="sibTrans" cxnId="{6A87F37E-761F-4936-BF3B-CE8014508165}">
      <dgm:prSet/>
      <dgm:spPr/>
      <dgm:t>
        <a:bodyPr/>
        <a:lstStyle/>
        <a:p>
          <a:endParaRPr lang="en-US"/>
        </a:p>
      </dgm:t>
    </dgm:pt>
    <dgm:pt modelId="{782568AD-F753-4D9A-8FE2-D6EF8B08C47F}">
      <dgm:prSet/>
      <dgm:spPr/>
      <dgm:t>
        <a:bodyPr/>
        <a:lstStyle/>
        <a:p>
          <a:pPr>
            <a:lnSpc>
              <a:spcPct val="100000"/>
            </a:lnSpc>
            <a:defRPr cap="all"/>
          </a:pPr>
          <a:r>
            <a:rPr lang="en-US" b="1"/>
            <a:t>Routines are hard to follow</a:t>
          </a:r>
        </a:p>
      </dgm:t>
    </dgm:pt>
    <dgm:pt modelId="{00A3F434-2B97-4EC5-965A-5DA17F4418E7}" type="parTrans" cxnId="{0C6C72A0-E979-4161-AF8C-0EC63BE25C0D}">
      <dgm:prSet/>
      <dgm:spPr/>
      <dgm:t>
        <a:bodyPr/>
        <a:lstStyle/>
        <a:p>
          <a:endParaRPr lang="en-US"/>
        </a:p>
      </dgm:t>
    </dgm:pt>
    <dgm:pt modelId="{FB6ED662-0039-4F56-B87A-4F00D6BBB103}" type="sibTrans" cxnId="{0C6C72A0-E979-4161-AF8C-0EC63BE25C0D}">
      <dgm:prSet/>
      <dgm:spPr/>
      <dgm:t>
        <a:bodyPr/>
        <a:lstStyle/>
        <a:p>
          <a:endParaRPr lang="en-US"/>
        </a:p>
      </dgm:t>
    </dgm:pt>
    <dgm:pt modelId="{01C3821C-B97A-44CD-B0BF-266D295FA841}">
      <dgm:prSet/>
      <dgm:spPr/>
      <dgm:t>
        <a:bodyPr/>
        <a:lstStyle/>
        <a:p>
          <a:pPr>
            <a:lnSpc>
              <a:spcPct val="100000"/>
            </a:lnSpc>
            <a:defRPr cap="all"/>
          </a:pPr>
          <a:r>
            <a:rPr lang="en-US" b="1"/>
            <a:t>and support often feels out of reach.</a:t>
          </a:r>
        </a:p>
      </dgm:t>
    </dgm:pt>
    <dgm:pt modelId="{A1CF2831-045E-46B9-B425-438E47C1E222}" type="parTrans" cxnId="{8BA84935-7376-4CE9-B325-AEF59B67AD17}">
      <dgm:prSet/>
      <dgm:spPr/>
      <dgm:t>
        <a:bodyPr/>
        <a:lstStyle/>
        <a:p>
          <a:endParaRPr lang="en-US"/>
        </a:p>
      </dgm:t>
    </dgm:pt>
    <dgm:pt modelId="{97D605C0-79BE-47EE-B188-F1E334E328C7}" type="sibTrans" cxnId="{8BA84935-7376-4CE9-B325-AEF59B67AD17}">
      <dgm:prSet/>
      <dgm:spPr/>
      <dgm:t>
        <a:bodyPr/>
        <a:lstStyle/>
        <a:p>
          <a:endParaRPr lang="en-US"/>
        </a:p>
      </dgm:t>
    </dgm:pt>
    <dgm:pt modelId="{B07040B0-9726-4A6C-9DAB-052E22BE0F28}" type="pres">
      <dgm:prSet presAssocID="{A1ED50B5-BA41-4898-9B7D-3D518AA3D2C4}" presName="root" presStyleCnt="0">
        <dgm:presLayoutVars>
          <dgm:dir/>
          <dgm:resizeHandles val="exact"/>
        </dgm:presLayoutVars>
      </dgm:prSet>
      <dgm:spPr/>
    </dgm:pt>
    <dgm:pt modelId="{64C5B3F1-0968-434B-B4A9-489CDDF223A3}" type="pres">
      <dgm:prSet presAssocID="{A2CEBE72-44E9-4667-A689-A64EF7EB1765}" presName="compNode" presStyleCnt="0"/>
      <dgm:spPr/>
    </dgm:pt>
    <dgm:pt modelId="{6629D615-82C3-4405-9AD3-B4A43ABDD697}" type="pres">
      <dgm:prSet presAssocID="{A2CEBE72-44E9-4667-A689-A64EF7EB1765}" presName="iconBgRect" presStyleLbl="bgShp" presStyleIdx="0" presStyleCnt="4"/>
      <dgm:spPr>
        <a:prstGeom prst="round2DiagRect">
          <a:avLst>
            <a:gd name="adj1" fmla="val 29727"/>
            <a:gd name="adj2" fmla="val 0"/>
          </a:avLst>
        </a:prstGeom>
      </dgm:spPr>
    </dgm:pt>
    <dgm:pt modelId="{1CACC3FA-1391-4D95-96E9-162A296485AE}" type="pres">
      <dgm:prSet presAssocID="{A2CEBE72-44E9-4667-A689-A64EF7EB1765}"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ingerprint with solid fill"/>
        </a:ext>
      </dgm:extLst>
    </dgm:pt>
    <dgm:pt modelId="{B72F9E9D-2446-45B1-A788-85B9BB1CAE71}" type="pres">
      <dgm:prSet presAssocID="{A2CEBE72-44E9-4667-A689-A64EF7EB1765}" presName="spaceRect" presStyleCnt="0"/>
      <dgm:spPr/>
    </dgm:pt>
    <dgm:pt modelId="{67E95EB5-6B47-4158-9E77-C581248E9787}" type="pres">
      <dgm:prSet presAssocID="{A2CEBE72-44E9-4667-A689-A64EF7EB1765}" presName="textRect" presStyleLbl="revTx" presStyleIdx="0" presStyleCnt="4" custLinFactY="-74669" custLinFactNeighborX="85152" custLinFactNeighborY="-100000">
        <dgm:presLayoutVars>
          <dgm:chMax val="1"/>
          <dgm:chPref val="1"/>
        </dgm:presLayoutVars>
      </dgm:prSet>
      <dgm:spPr/>
    </dgm:pt>
    <dgm:pt modelId="{A5F8DC18-3954-4509-BE58-C418129E63A3}" type="pres">
      <dgm:prSet presAssocID="{E6D8EEFE-54E8-4F65-8129-6DD154FEF470}" presName="sibTrans" presStyleCnt="0"/>
      <dgm:spPr/>
    </dgm:pt>
    <dgm:pt modelId="{4416F257-02A5-4EDD-8F46-31A9C9973828}" type="pres">
      <dgm:prSet presAssocID="{E01476DD-1C89-4840-BE31-255EE74F5287}" presName="compNode" presStyleCnt="0"/>
      <dgm:spPr/>
    </dgm:pt>
    <dgm:pt modelId="{ED494580-92FE-4C7C-9AA5-22A2A91DE6D1}" type="pres">
      <dgm:prSet presAssocID="{E01476DD-1C89-4840-BE31-255EE74F5287}" presName="iconBgRect" presStyleLbl="bgShp" presStyleIdx="1" presStyleCnt="4" custLinFactX="-94923" custLinFactY="7052" custLinFactNeighborX="-100000" custLinFactNeighborY="100000"/>
      <dgm:spPr>
        <a:prstGeom prst="round2DiagRect">
          <a:avLst>
            <a:gd name="adj1" fmla="val 29727"/>
            <a:gd name="adj2" fmla="val 0"/>
          </a:avLst>
        </a:prstGeom>
      </dgm:spPr>
    </dgm:pt>
    <dgm:pt modelId="{A2B38065-3566-4AB2-B1D4-DDF7793A698D}" type="pres">
      <dgm:prSet presAssocID="{E01476DD-1C89-4840-BE31-255EE74F5287}" presName="iconRect" presStyleLbl="node1" presStyleIdx="1" presStyleCnt="4" custLinFactX="-145948" custLinFactY="89451" custLinFactNeighborX="-200000" custLinFactNeighborY="10000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outline"/>
        </a:ext>
      </dgm:extLst>
    </dgm:pt>
    <dgm:pt modelId="{456BCE11-89D7-4F23-BE71-4AA550922DBF}" type="pres">
      <dgm:prSet presAssocID="{E01476DD-1C89-4840-BE31-255EE74F5287}" presName="spaceRect" presStyleCnt="0"/>
      <dgm:spPr/>
    </dgm:pt>
    <dgm:pt modelId="{2802BCA4-3439-495B-829D-570EFEC1F8E4}" type="pres">
      <dgm:prSet presAssocID="{E01476DD-1C89-4840-BE31-255EE74F5287}" presName="textRect" presStyleLbl="revTx" presStyleIdx="1" presStyleCnt="4" custScaleY="84614" custLinFactNeighborX="-28513" custLinFactNeighborY="-12013">
        <dgm:presLayoutVars>
          <dgm:chMax val="1"/>
          <dgm:chPref val="1"/>
        </dgm:presLayoutVars>
      </dgm:prSet>
      <dgm:spPr/>
    </dgm:pt>
    <dgm:pt modelId="{18739D3D-3BEC-422E-A448-B953EA9607A6}" type="pres">
      <dgm:prSet presAssocID="{950CF0E0-98B4-420D-94EA-C8660238E492}" presName="sibTrans" presStyleCnt="0"/>
      <dgm:spPr/>
    </dgm:pt>
    <dgm:pt modelId="{F5AA65F0-C531-4444-80FA-17A0B21332D1}" type="pres">
      <dgm:prSet presAssocID="{782568AD-F753-4D9A-8FE2-D6EF8B08C47F}" presName="compNode" presStyleCnt="0"/>
      <dgm:spPr/>
    </dgm:pt>
    <dgm:pt modelId="{8047C1AE-0509-470A-97BE-83429AB84D24}" type="pres">
      <dgm:prSet presAssocID="{782568AD-F753-4D9A-8FE2-D6EF8B08C47F}" presName="iconBgRect" presStyleLbl="bgShp" presStyleIdx="2" presStyleCnt="4" custLinFactNeighborX="-5609" custLinFactNeighborY="-11255"/>
      <dgm:spPr>
        <a:prstGeom prst="round2DiagRect">
          <a:avLst>
            <a:gd name="adj1" fmla="val 29727"/>
            <a:gd name="adj2" fmla="val 0"/>
          </a:avLst>
        </a:prstGeom>
      </dgm:spPr>
    </dgm:pt>
    <dgm:pt modelId="{8887E73F-D42F-4ACB-9A8B-91668F014B16}" type="pres">
      <dgm:prSet presAssocID="{782568AD-F753-4D9A-8FE2-D6EF8B08C47F}" presName="iconRect" presStyleLbl="node1" presStyleIdx="2" presStyleCnt="4" custLinFactNeighborX="-19552" custLinFactNeighborY="-19552"/>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B6CDB22E-7BE1-42B6-9699-00AA28A8A373}" type="pres">
      <dgm:prSet presAssocID="{782568AD-F753-4D9A-8FE2-D6EF8B08C47F}" presName="spaceRect" presStyleCnt="0"/>
      <dgm:spPr/>
    </dgm:pt>
    <dgm:pt modelId="{65BE55B4-F47C-4C76-8D8F-33AB12FCC115}" type="pres">
      <dgm:prSet presAssocID="{782568AD-F753-4D9A-8FE2-D6EF8B08C47F}" presName="textRect" presStyleLbl="revTx" presStyleIdx="2" presStyleCnt="4" custLinFactY="-89815" custLinFactNeighborX="82119" custLinFactNeighborY="-100000">
        <dgm:presLayoutVars>
          <dgm:chMax val="1"/>
          <dgm:chPref val="1"/>
        </dgm:presLayoutVars>
      </dgm:prSet>
      <dgm:spPr/>
    </dgm:pt>
    <dgm:pt modelId="{0252F833-6DA4-4793-BB2B-1ACBC433AC5C}" type="pres">
      <dgm:prSet presAssocID="{FB6ED662-0039-4F56-B87A-4F00D6BBB103}" presName="sibTrans" presStyleCnt="0"/>
      <dgm:spPr/>
    </dgm:pt>
    <dgm:pt modelId="{A47DB5CE-9900-4576-8EBC-90EFACF0F5F3}" type="pres">
      <dgm:prSet presAssocID="{01C3821C-B97A-44CD-B0BF-266D295FA841}" presName="compNode" presStyleCnt="0"/>
      <dgm:spPr/>
    </dgm:pt>
    <dgm:pt modelId="{A2BF4DF4-88CA-4BB1-A1D7-660F02AB0C11}" type="pres">
      <dgm:prSet presAssocID="{01C3821C-B97A-44CD-B0BF-266D295FA841}" presName="iconBgRect" presStyleLbl="bgShp" presStyleIdx="3" presStyleCnt="4" custLinFactX="-100000" custLinFactNeighborX="-100995" custLinFactNeighborY="96291"/>
      <dgm:spPr>
        <a:prstGeom prst="round2DiagRect">
          <a:avLst>
            <a:gd name="adj1" fmla="val 29727"/>
            <a:gd name="adj2" fmla="val 0"/>
          </a:avLst>
        </a:prstGeom>
      </dgm:spPr>
    </dgm:pt>
    <dgm:pt modelId="{C86FF07B-3F29-4F33-A96D-4B1128B017A7}" type="pres">
      <dgm:prSet presAssocID="{01C3821C-B97A-44CD-B0BF-266D295FA841}" presName="iconRect" presStyleLbl="node1" presStyleIdx="3" presStyleCnt="4" custLinFactX="-150307" custLinFactY="54787" custLinFactNeighborX="-20000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l center"/>
        </a:ext>
      </dgm:extLst>
    </dgm:pt>
    <dgm:pt modelId="{70480722-E5B9-4151-B75D-6703B6344E23}" type="pres">
      <dgm:prSet presAssocID="{01C3821C-B97A-44CD-B0BF-266D295FA841}" presName="spaceRect" presStyleCnt="0"/>
      <dgm:spPr/>
    </dgm:pt>
    <dgm:pt modelId="{BC93424A-BA6F-46DE-9493-AF839377585B}" type="pres">
      <dgm:prSet presAssocID="{01C3821C-B97A-44CD-B0BF-266D295FA841}" presName="textRect" presStyleLbl="revTx" presStyleIdx="3" presStyleCnt="4" custLinFactNeighborX="-34786" custLinFactNeighborY="-14804">
        <dgm:presLayoutVars>
          <dgm:chMax val="1"/>
          <dgm:chPref val="1"/>
        </dgm:presLayoutVars>
      </dgm:prSet>
      <dgm:spPr/>
    </dgm:pt>
  </dgm:ptLst>
  <dgm:cxnLst>
    <dgm:cxn modelId="{E94AD82D-76BF-4432-937D-EFE9E9657DF2}" srcId="{A1ED50B5-BA41-4898-9B7D-3D518AA3D2C4}" destId="{A2CEBE72-44E9-4667-A689-A64EF7EB1765}" srcOrd="0" destOrd="0" parTransId="{50DF0FA8-D88D-48F5-8C6C-FBF168952D7C}" sibTransId="{E6D8EEFE-54E8-4F65-8129-6DD154FEF470}"/>
    <dgm:cxn modelId="{8BA84935-7376-4CE9-B325-AEF59B67AD17}" srcId="{A1ED50B5-BA41-4898-9B7D-3D518AA3D2C4}" destId="{01C3821C-B97A-44CD-B0BF-266D295FA841}" srcOrd="3" destOrd="0" parTransId="{A1CF2831-045E-46B9-B425-438E47C1E222}" sibTransId="{97D605C0-79BE-47EE-B188-F1E334E328C7}"/>
    <dgm:cxn modelId="{ABA18C35-7B80-48F4-9D3B-CF9E4F1139A3}" type="presOf" srcId="{A2CEBE72-44E9-4667-A689-A64EF7EB1765}" destId="{67E95EB5-6B47-4158-9E77-C581248E9787}" srcOrd="0" destOrd="0" presId="urn:microsoft.com/office/officeart/2018/5/layout/IconLeafLabelList"/>
    <dgm:cxn modelId="{585BDF36-BB0D-4111-987C-F27D45896385}" type="presOf" srcId="{E01476DD-1C89-4840-BE31-255EE74F5287}" destId="{2802BCA4-3439-495B-829D-570EFEC1F8E4}" srcOrd="0" destOrd="0" presId="urn:microsoft.com/office/officeart/2018/5/layout/IconLeafLabelList"/>
    <dgm:cxn modelId="{05746C61-5401-4F5C-9A73-D126BB1F564A}" type="presOf" srcId="{782568AD-F753-4D9A-8FE2-D6EF8B08C47F}" destId="{65BE55B4-F47C-4C76-8D8F-33AB12FCC115}" srcOrd="0" destOrd="0" presId="urn:microsoft.com/office/officeart/2018/5/layout/IconLeafLabelList"/>
    <dgm:cxn modelId="{6A87F37E-761F-4936-BF3B-CE8014508165}" srcId="{A1ED50B5-BA41-4898-9B7D-3D518AA3D2C4}" destId="{E01476DD-1C89-4840-BE31-255EE74F5287}" srcOrd="1" destOrd="0" parTransId="{9BB83C68-992B-4EA0-A564-E18F0132E351}" sibTransId="{950CF0E0-98B4-420D-94EA-C8660238E492}"/>
    <dgm:cxn modelId="{556DCA7F-E770-4305-8902-53368D3FCCF0}" type="presOf" srcId="{A1ED50B5-BA41-4898-9B7D-3D518AA3D2C4}" destId="{B07040B0-9726-4A6C-9DAB-052E22BE0F28}" srcOrd="0" destOrd="0" presId="urn:microsoft.com/office/officeart/2018/5/layout/IconLeafLabelList"/>
    <dgm:cxn modelId="{81824C8A-A269-44CB-AD63-412350C6DB47}" type="presOf" srcId="{01C3821C-B97A-44CD-B0BF-266D295FA841}" destId="{BC93424A-BA6F-46DE-9493-AF839377585B}" srcOrd="0" destOrd="0" presId="urn:microsoft.com/office/officeart/2018/5/layout/IconLeafLabelList"/>
    <dgm:cxn modelId="{0C6C72A0-E979-4161-AF8C-0EC63BE25C0D}" srcId="{A1ED50B5-BA41-4898-9B7D-3D518AA3D2C4}" destId="{782568AD-F753-4D9A-8FE2-D6EF8B08C47F}" srcOrd="2" destOrd="0" parTransId="{00A3F434-2B97-4EC5-965A-5DA17F4418E7}" sibTransId="{FB6ED662-0039-4F56-B87A-4F00D6BBB103}"/>
    <dgm:cxn modelId="{85AABFCF-7DD4-456F-BC69-DA88416950A8}" type="presParOf" srcId="{B07040B0-9726-4A6C-9DAB-052E22BE0F28}" destId="{64C5B3F1-0968-434B-B4A9-489CDDF223A3}" srcOrd="0" destOrd="0" presId="urn:microsoft.com/office/officeart/2018/5/layout/IconLeafLabelList"/>
    <dgm:cxn modelId="{D6634257-37F8-472A-883B-97C7EEB02664}" type="presParOf" srcId="{64C5B3F1-0968-434B-B4A9-489CDDF223A3}" destId="{6629D615-82C3-4405-9AD3-B4A43ABDD697}" srcOrd="0" destOrd="0" presId="urn:microsoft.com/office/officeart/2018/5/layout/IconLeafLabelList"/>
    <dgm:cxn modelId="{A01DF746-1E44-42B3-8205-B35DF3E23CAE}" type="presParOf" srcId="{64C5B3F1-0968-434B-B4A9-489CDDF223A3}" destId="{1CACC3FA-1391-4D95-96E9-162A296485AE}" srcOrd="1" destOrd="0" presId="urn:microsoft.com/office/officeart/2018/5/layout/IconLeafLabelList"/>
    <dgm:cxn modelId="{9B981C97-0F9F-4433-9EB8-5B1F4CC705D0}" type="presParOf" srcId="{64C5B3F1-0968-434B-B4A9-489CDDF223A3}" destId="{B72F9E9D-2446-45B1-A788-85B9BB1CAE71}" srcOrd="2" destOrd="0" presId="urn:microsoft.com/office/officeart/2018/5/layout/IconLeafLabelList"/>
    <dgm:cxn modelId="{F624CFF6-5FF4-48AC-9225-4BA1D2415B90}" type="presParOf" srcId="{64C5B3F1-0968-434B-B4A9-489CDDF223A3}" destId="{67E95EB5-6B47-4158-9E77-C581248E9787}" srcOrd="3" destOrd="0" presId="urn:microsoft.com/office/officeart/2018/5/layout/IconLeafLabelList"/>
    <dgm:cxn modelId="{BD2FA737-A013-4902-8F5F-23BD038C7BEC}" type="presParOf" srcId="{B07040B0-9726-4A6C-9DAB-052E22BE0F28}" destId="{A5F8DC18-3954-4509-BE58-C418129E63A3}" srcOrd="1" destOrd="0" presId="urn:microsoft.com/office/officeart/2018/5/layout/IconLeafLabelList"/>
    <dgm:cxn modelId="{ABBF8676-E5D0-4C34-AAD2-21A949C8ED4C}" type="presParOf" srcId="{B07040B0-9726-4A6C-9DAB-052E22BE0F28}" destId="{4416F257-02A5-4EDD-8F46-31A9C9973828}" srcOrd="2" destOrd="0" presId="urn:microsoft.com/office/officeart/2018/5/layout/IconLeafLabelList"/>
    <dgm:cxn modelId="{C3E900D3-280B-4F6E-98C7-F162298523D9}" type="presParOf" srcId="{4416F257-02A5-4EDD-8F46-31A9C9973828}" destId="{ED494580-92FE-4C7C-9AA5-22A2A91DE6D1}" srcOrd="0" destOrd="0" presId="urn:microsoft.com/office/officeart/2018/5/layout/IconLeafLabelList"/>
    <dgm:cxn modelId="{79E31752-AB10-4A5C-9560-8D9B7DA16888}" type="presParOf" srcId="{4416F257-02A5-4EDD-8F46-31A9C9973828}" destId="{A2B38065-3566-4AB2-B1D4-DDF7793A698D}" srcOrd="1" destOrd="0" presId="urn:microsoft.com/office/officeart/2018/5/layout/IconLeafLabelList"/>
    <dgm:cxn modelId="{6FAB6CFC-6916-415C-A336-9A5A0B1E9DBF}" type="presParOf" srcId="{4416F257-02A5-4EDD-8F46-31A9C9973828}" destId="{456BCE11-89D7-4F23-BE71-4AA550922DBF}" srcOrd="2" destOrd="0" presId="urn:microsoft.com/office/officeart/2018/5/layout/IconLeafLabelList"/>
    <dgm:cxn modelId="{459CEAC9-8053-43D9-9487-5FCB993E0D36}" type="presParOf" srcId="{4416F257-02A5-4EDD-8F46-31A9C9973828}" destId="{2802BCA4-3439-495B-829D-570EFEC1F8E4}" srcOrd="3" destOrd="0" presId="urn:microsoft.com/office/officeart/2018/5/layout/IconLeafLabelList"/>
    <dgm:cxn modelId="{BAA6DF12-71AD-4360-90A8-AB2E1807BA51}" type="presParOf" srcId="{B07040B0-9726-4A6C-9DAB-052E22BE0F28}" destId="{18739D3D-3BEC-422E-A448-B953EA9607A6}" srcOrd="3" destOrd="0" presId="urn:microsoft.com/office/officeart/2018/5/layout/IconLeafLabelList"/>
    <dgm:cxn modelId="{32D54D61-BC2F-4318-A259-84EBD297FF19}" type="presParOf" srcId="{B07040B0-9726-4A6C-9DAB-052E22BE0F28}" destId="{F5AA65F0-C531-4444-80FA-17A0B21332D1}" srcOrd="4" destOrd="0" presId="urn:microsoft.com/office/officeart/2018/5/layout/IconLeafLabelList"/>
    <dgm:cxn modelId="{B34A154A-081A-4E1D-BCAA-27CF7F6D5BD8}" type="presParOf" srcId="{F5AA65F0-C531-4444-80FA-17A0B21332D1}" destId="{8047C1AE-0509-470A-97BE-83429AB84D24}" srcOrd="0" destOrd="0" presId="urn:microsoft.com/office/officeart/2018/5/layout/IconLeafLabelList"/>
    <dgm:cxn modelId="{49C2C4DD-6FEE-4CD8-8CFF-D46C16C1A26A}" type="presParOf" srcId="{F5AA65F0-C531-4444-80FA-17A0B21332D1}" destId="{8887E73F-D42F-4ACB-9A8B-91668F014B16}" srcOrd="1" destOrd="0" presId="urn:microsoft.com/office/officeart/2018/5/layout/IconLeafLabelList"/>
    <dgm:cxn modelId="{45B32504-1120-4ACA-B1E8-C914D98C6CF2}" type="presParOf" srcId="{F5AA65F0-C531-4444-80FA-17A0B21332D1}" destId="{B6CDB22E-7BE1-42B6-9699-00AA28A8A373}" srcOrd="2" destOrd="0" presId="urn:microsoft.com/office/officeart/2018/5/layout/IconLeafLabelList"/>
    <dgm:cxn modelId="{3E64608A-F80E-4990-9D44-94CD464AEF0F}" type="presParOf" srcId="{F5AA65F0-C531-4444-80FA-17A0B21332D1}" destId="{65BE55B4-F47C-4C76-8D8F-33AB12FCC115}" srcOrd="3" destOrd="0" presId="urn:microsoft.com/office/officeart/2018/5/layout/IconLeafLabelList"/>
    <dgm:cxn modelId="{2A6D32AC-2991-4500-AED7-5C0A7233EAF3}" type="presParOf" srcId="{B07040B0-9726-4A6C-9DAB-052E22BE0F28}" destId="{0252F833-6DA4-4793-BB2B-1ACBC433AC5C}" srcOrd="5" destOrd="0" presId="urn:microsoft.com/office/officeart/2018/5/layout/IconLeafLabelList"/>
    <dgm:cxn modelId="{3403B2CA-586D-4321-8ECA-6313E21EC83A}" type="presParOf" srcId="{B07040B0-9726-4A6C-9DAB-052E22BE0F28}" destId="{A47DB5CE-9900-4576-8EBC-90EFACF0F5F3}" srcOrd="6" destOrd="0" presId="urn:microsoft.com/office/officeart/2018/5/layout/IconLeafLabelList"/>
    <dgm:cxn modelId="{AB57626D-D73E-492E-8510-D5766EC4B28D}" type="presParOf" srcId="{A47DB5CE-9900-4576-8EBC-90EFACF0F5F3}" destId="{A2BF4DF4-88CA-4BB1-A1D7-660F02AB0C11}" srcOrd="0" destOrd="0" presId="urn:microsoft.com/office/officeart/2018/5/layout/IconLeafLabelList"/>
    <dgm:cxn modelId="{0C0A4DB0-0FA3-42F2-A7E0-06F6040C2BAA}" type="presParOf" srcId="{A47DB5CE-9900-4576-8EBC-90EFACF0F5F3}" destId="{C86FF07B-3F29-4F33-A96D-4B1128B017A7}" srcOrd="1" destOrd="0" presId="urn:microsoft.com/office/officeart/2018/5/layout/IconLeafLabelList"/>
    <dgm:cxn modelId="{010DEFBA-3C08-40DD-A81B-C0E4374695FA}" type="presParOf" srcId="{A47DB5CE-9900-4576-8EBC-90EFACF0F5F3}" destId="{70480722-E5B9-4151-B75D-6703B6344E23}" srcOrd="2" destOrd="0" presId="urn:microsoft.com/office/officeart/2018/5/layout/IconLeafLabelList"/>
    <dgm:cxn modelId="{F8937C36-213A-41B8-827D-CD6AD7B0699B}" type="presParOf" srcId="{A47DB5CE-9900-4576-8EBC-90EFACF0F5F3}" destId="{BC93424A-BA6F-46DE-9493-AF839377585B}" srcOrd="3" destOrd="0" presId="urn:microsoft.com/office/officeart/2018/5/layout/IconLeaf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005D51-862E-4BAB-B35E-81A626F5930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9E91F8C-44D1-404C-97BD-B2AFEEDB3A4A}">
      <dgm:prSet/>
      <dgm:spPr/>
      <dgm:t>
        <a:bodyPr/>
        <a:lstStyle/>
        <a:p>
          <a:r>
            <a:rPr lang="en-US"/>
            <a:t>That’s why we built Genex</a:t>
          </a:r>
        </a:p>
      </dgm:t>
    </dgm:pt>
    <dgm:pt modelId="{3297395D-E725-4A11-885C-81B7364F4DC9}" type="parTrans" cxnId="{A829B8B9-9AEB-4385-AC84-E34E94A15ED0}">
      <dgm:prSet/>
      <dgm:spPr/>
      <dgm:t>
        <a:bodyPr/>
        <a:lstStyle/>
        <a:p>
          <a:endParaRPr lang="en-US"/>
        </a:p>
      </dgm:t>
    </dgm:pt>
    <dgm:pt modelId="{E2BA595E-4AE8-4128-9627-C9086945D163}" type="sibTrans" cxnId="{A829B8B9-9AEB-4385-AC84-E34E94A15ED0}">
      <dgm:prSet/>
      <dgm:spPr/>
      <dgm:t>
        <a:bodyPr/>
        <a:lstStyle/>
        <a:p>
          <a:endParaRPr lang="en-US"/>
        </a:p>
      </dgm:t>
    </dgm:pt>
    <dgm:pt modelId="{85676CAC-964B-4CA6-8395-2EC2BC7A72AE}">
      <dgm:prSet/>
      <dgm:spPr/>
      <dgm:t>
        <a:bodyPr/>
        <a:lstStyle/>
        <a:p>
          <a:r>
            <a:rPr lang="en-US"/>
            <a:t>A privacy-first app </a:t>
          </a:r>
        </a:p>
      </dgm:t>
    </dgm:pt>
    <dgm:pt modelId="{829AE427-E5FF-4D2F-BC07-35E2349C87AD}" type="parTrans" cxnId="{5CE7FC8A-9DF5-4266-BDB8-DC4B61C571B4}">
      <dgm:prSet/>
      <dgm:spPr/>
      <dgm:t>
        <a:bodyPr/>
        <a:lstStyle/>
        <a:p>
          <a:endParaRPr lang="en-US"/>
        </a:p>
      </dgm:t>
    </dgm:pt>
    <dgm:pt modelId="{4E3478E1-B8AA-40C3-A6AA-0B6010939181}" type="sibTrans" cxnId="{5CE7FC8A-9DF5-4266-BDB8-DC4B61C571B4}">
      <dgm:prSet/>
      <dgm:spPr/>
      <dgm:t>
        <a:bodyPr/>
        <a:lstStyle/>
        <a:p>
          <a:endParaRPr lang="en-US"/>
        </a:p>
      </dgm:t>
    </dgm:pt>
    <dgm:pt modelId="{B60C11AB-476D-48C8-8905-941CB3CACB8E}">
      <dgm:prSet/>
      <dgm:spPr/>
      <dgm:t>
        <a:bodyPr/>
        <a:lstStyle/>
        <a:p>
          <a:r>
            <a:rPr lang="en-US" dirty="0"/>
            <a:t>That uses generative AI </a:t>
          </a:r>
        </a:p>
      </dgm:t>
    </dgm:pt>
    <dgm:pt modelId="{C8EF2379-DDF9-49BC-A92B-960D5C5412A7}" type="parTrans" cxnId="{D57F5B77-5307-4B42-AF16-1F847D9B98FE}">
      <dgm:prSet/>
      <dgm:spPr/>
      <dgm:t>
        <a:bodyPr/>
        <a:lstStyle/>
        <a:p>
          <a:endParaRPr lang="en-US"/>
        </a:p>
      </dgm:t>
    </dgm:pt>
    <dgm:pt modelId="{8DE31BBF-283B-4976-B6C0-737C6C365FE0}" type="sibTrans" cxnId="{D57F5B77-5307-4B42-AF16-1F847D9B98FE}">
      <dgm:prSet/>
      <dgm:spPr/>
      <dgm:t>
        <a:bodyPr/>
        <a:lstStyle/>
        <a:p>
          <a:endParaRPr lang="en-US"/>
        </a:p>
      </dgm:t>
    </dgm:pt>
    <dgm:pt modelId="{9482AB0F-B5EF-4CC8-8A3D-62E83EC98154}">
      <dgm:prSet/>
      <dgm:spPr/>
      <dgm:t>
        <a:bodyPr/>
        <a:lstStyle/>
        <a:p>
          <a:r>
            <a:rPr lang="en-US"/>
            <a:t>And based on your child’s needs</a:t>
          </a:r>
        </a:p>
      </dgm:t>
    </dgm:pt>
    <dgm:pt modelId="{2247936B-9B68-4481-A0B7-0E91AC8B86A9}" type="parTrans" cxnId="{3D8E271E-83B7-49EB-803C-839A8D58256F}">
      <dgm:prSet/>
      <dgm:spPr/>
      <dgm:t>
        <a:bodyPr/>
        <a:lstStyle/>
        <a:p>
          <a:endParaRPr lang="en-US"/>
        </a:p>
      </dgm:t>
    </dgm:pt>
    <dgm:pt modelId="{078C4B73-0E37-4FD8-95AD-209379D5DC3A}" type="sibTrans" cxnId="{3D8E271E-83B7-49EB-803C-839A8D58256F}">
      <dgm:prSet/>
      <dgm:spPr/>
      <dgm:t>
        <a:bodyPr/>
        <a:lstStyle/>
        <a:p>
          <a:endParaRPr lang="en-US"/>
        </a:p>
      </dgm:t>
    </dgm:pt>
    <dgm:pt modelId="{AFF4AA64-E033-4A5B-BD5E-D82C887563C2}">
      <dgm:prSet/>
      <dgm:spPr/>
      <dgm:t>
        <a:bodyPr/>
        <a:lstStyle/>
        <a:p>
          <a:r>
            <a:rPr lang="en-US"/>
            <a:t>Builds clear, daily, bite-sized activities</a:t>
          </a:r>
        </a:p>
      </dgm:t>
    </dgm:pt>
    <dgm:pt modelId="{6F574CF8-58DE-4969-9D2E-93E2971E8B53}" type="parTrans" cxnId="{47BBFAAF-C962-4481-86BD-649D6CD17940}">
      <dgm:prSet/>
      <dgm:spPr/>
      <dgm:t>
        <a:bodyPr/>
        <a:lstStyle/>
        <a:p>
          <a:endParaRPr lang="en-US"/>
        </a:p>
      </dgm:t>
    </dgm:pt>
    <dgm:pt modelId="{FB24A2B3-D258-40EB-BA12-7F9BD58DF039}" type="sibTrans" cxnId="{47BBFAAF-C962-4481-86BD-649D6CD17940}">
      <dgm:prSet/>
      <dgm:spPr/>
      <dgm:t>
        <a:bodyPr/>
        <a:lstStyle/>
        <a:p>
          <a:endParaRPr lang="en-US"/>
        </a:p>
      </dgm:t>
    </dgm:pt>
    <dgm:pt modelId="{45E3A04A-55D6-4A47-88A8-FE07792FDD2D}">
      <dgm:prSet/>
      <dgm:spPr/>
      <dgm:t>
        <a:bodyPr/>
        <a:lstStyle/>
        <a:p>
          <a:r>
            <a:rPr lang="en-US" dirty="0"/>
            <a:t>You can actually use it at home and at school</a:t>
          </a:r>
        </a:p>
      </dgm:t>
    </dgm:pt>
    <dgm:pt modelId="{8D168A21-9A57-4771-8393-F61F4C79F546}" type="parTrans" cxnId="{86623C76-860D-4B31-AD08-F5A51936AE3D}">
      <dgm:prSet/>
      <dgm:spPr/>
      <dgm:t>
        <a:bodyPr/>
        <a:lstStyle/>
        <a:p>
          <a:endParaRPr lang="en-US"/>
        </a:p>
      </dgm:t>
    </dgm:pt>
    <dgm:pt modelId="{0D819186-E43B-4197-ABB6-F9EAE6C6ABE9}" type="sibTrans" cxnId="{86623C76-860D-4B31-AD08-F5A51936AE3D}">
      <dgm:prSet/>
      <dgm:spPr/>
      <dgm:t>
        <a:bodyPr/>
        <a:lstStyle/>
        <a:p>
          <a:endParaRPr lang="en-US"/>
        </a:p>
      </dgm:t>
    </dgm:pt>
    <dgm:pt modelId="{58620198-C028-4A0D-9A65-FA900CDE2AFB}" type="pres">
      <dgm:prSet presAssocID="{37005D51-862E-4BAB-B35E-81A626F59306}" presName="vert0" presStyleCnt="0">
        <dgm:presLayoutVars>
          <dgm:dir/>
          <dgm:animOne val="branch"/>
          <dgm:animLvl val="lvl"/>
        </dgm:presLayoutVars>
      </dgm:prSet>
      <dgm:spPr/>
    </dgm:pt>
    <dgm:pt modelId="{639D4A7B-BC23-4BDC-B361-F9CF64AA9C05}" type="pres">
      <dgm:prSet presAssocID="{79E91F8C-44D1-404C-97BD-B2AFEEDB3A4A}" presName="thickLine" presStyleLbl="alignNode1" presStyleIdx="0" presStyleCnt="6"/>
      <dgm:spPr/>
    </dgm:pt>
    <dgm:pt modelId="{6F0BAC12-1F88-46AF-9B36-C3AA5DC0425C}" type="pres">
      <dgm:prSet presAssocID="{79E91F8C-44D1-404C-97BD-B2AFEEDB3A4A}" presName="horz1" presStyleCnt="0"/>
      <dgm:spPr/>
    </dgm:pt>
    <dgm:pt modelId="{85A3B338-5452-4BF8-83B1-7CFC8C42D9D8}" type="pres">
      <dgm:prSet presAssocID="{79E91F8C-44D1-404C-97BD-B2AFEEDB3A4A}" presName="tx1" presStyleLbl="revTx" presStyleIdx="0" presStyleCnt="6"/>
      <dgm:spPr/>
    </dgm:pt>
    <dgm:pt modelId="{C8C7902A-57B7-4AF3-A7BA-F8F4B91EC448}" type="pres">
      <dgm:prSet presAssocID="{79E91F8C-44D1-404C-97BD-B2AFEEDB3A4A}" presName="vert1" presStyleCnt="0"/>
      <dgm:spPr/>
    </dgm:pt>
    <dgm:pt modelId="{276F1463-C156-4563-83C3-42F4DF79AFF7}" type="pres">
      <dgm:prSet presAssocID="{85676CAC-964B-4CA6-8395-2EC2BC7A72AE}" presName="thickLine" presStyleLbl="alignNode1" presStyleIdx="1" presStyleCnt="6"/>
      <dgm:spPr/>
    </dgm:pt>
    <dgm:pt modelId="{BC467407-CF91-4879-9C40-1DE950D6C41D}" type="pres">
      <dgm:prSet presAssocID="{85676CAC-964B-4CA6-8395-2EC2BC7A72AE}" presName="horz1" presStyleCnt="0"/>
      <dgm:spPr/>
    </dgm:pt>
    <dgm:pt modelId="{63F01F9D-A03C-4B41-90EC-B4D490A7A8BB}" type="pres">
      <dgm:prSet presAssocID="{85676CAC-964B-4CA6-8395-2EC2BC7A72AE}" presName="tx1" presStyleLbl="revTx" presStyleIdx="1" presStyleCnt="6"/>
      <dgm:spPr/>
    </dgm:pt>
    <dgm:pt modelId="{E3EE5ECE-CD7B-4A32-9739-33D25AC3F615}" type="pres">
      <dgm:prSet presAssocID="{85676CAC-964B-4CA6-8395-2EC2BC7A72AE}" presName="vert1" presStyleCnt="0"/>
      <dgm:spPr/>
    </dgm:pt>
    <dgm:pt modelId="{AF938E27-5408-438F-BE56-0E591FB49A1C}" type="pres">
      <dgm:prSet presAssocID="{B60C11AB-476D-48C8-8905-941CB3CACB8E}" presName="thickLine" presStyleLbl="alignNode1" presStyleIdx="2" presStyleCnt="6"/>
      <dgm:spPr/>
    </dgm:pt>
    <dgm:pt modelId="{50504D67-E377-4A02-9EB0-EF0A4BA4A070}" type="pres">
      <dgm:prSet presAssocID="{B60C11AB-476D-48C8-8905-941CB3CACB8E}" presName="horz1" presStyleCnt="0"/>
      <dgm:spPr/>
    </dgm:pt>
    <dgm:pt modelId="{9087F184-4853-4A3C-87E7-8821531BEB3A}" type="pres">
      <dgm:prSet presAssocID="{B60C11AB-476D-48C8-8905-941CB3CACB8E}" presName="tx1" presStyleLbl="revTx" presStyleIdx="2" presStyleCnt="6"/>
      <dgm:spPr/>
    </dgm:pt>
    <dgm:pt modelId="{FF6CA37A-5CB3-47D1-9E8A-ECD484DC48AB}" type="pres">
      <dgm:prSet presAssocID="{B60C11AB-476D-48C8-8905-941CB3CACB8E}" presName="vert1" presStyleCnt="0"/>
      <dgm:spPr/>
    </dgm:pt>
    <dgm:pt modelId="{BF99E4C1-C876-40BA-AB83-CD30080FDD58}" type="pres">
      <dgm:prSet presAssocID="{9482AB0F-B5EF-4CC8-8A3D-62E83EC98154}" presName="thickLine" presStyleLbl="alignNode1" presStyleIdx="3" presStyleCnt="6"/>
      <dgm:spPr/>
    </dgm:pt>
    <dgm:pt modelId="{26CAC95F-75D3-4807-9EAF-D61FC64910F9}" type="pres">
      <dgm:prSet presAssocID="{9482AB0F-B5EF-4CC8-8A3D-62E83EC98154}" presName="horz1" presStyleCnt="0"/>
      <dgm:spPr/>
    </dgm:pt>
    <dgm:pt modelId="{43F20668-68C6-4422-A3FB-ABC2132AD8A4}" type="pres">
      <dgm:prSet presAssocID="{9482AB0F-B5EF-4CC8-8A3D-62E83EC98154}" presName="tx1" presStyleLbl="revTx" presStyleIdx="3" presStyleCnt="6"/>
      <dgm:spPr/>
    </dgm:pt>
    <dgm:pt modelId="{3159FC74-9386-44A2-94D6-39EEA59E6C1F}" type="pres">
      <dgm:prSet presAssocID="{9482AB0F-B5EF-4CC8-8A3D-62E83EC98154}" presName="vert1" presStyleCnt="0"/>
      <dgm:spPr/>
    </dgm:pt>
    <dgm:pt modelId="{F67C9264-C74B-4F95-A514-DF84AE876137}" type="pres">
      <dgm:prSet presAssocID="{AFF4AA64-E033-4A5B-BD5E-D82C887563C2}" presName="thickLine" presStyleLbl="alignNode1" presStyleIdx="4" presStyleCnt="6"/>
      <dgm:spPr/>
    </dgm:pt>
    <dgm:pt modelId="{893A7ED2-D3B4-47E2-907D-1588EB0796EE}" type="pres">
      <dgm:prSet presAssocID="{AFF4AA64-E033-4A5B-BD5E-D82C887563C2}" presName="horz1" presStyleCnt="0"/>
      <dgm:spPr/>
    </dgm:pt>
    <dgm:pt modelId="{D5B53524-FA8C-4876-8604-ED93691D3CCF}" type="pres">
      <dgm:prSet presAssocID="{AFF4AA64-E033-4A5B-BD5E-D82C887563C2}" presName="tx1" presStyleLbl="revTx" presStyleIdx="4" presStyleCnt="6"/>
      <dgm:spPr/>
    </dgm:pt>
    <dgm:pt modelId="{5FBD6865-3AD3-4397-8509-7220485E1DD0}" type="pres">
      <dgm:prSet presAssocID="{AFF4AA64-E033-4A5B-BD5E-D82C887563C2}" presName="vert1" presStyleCnt="0"/>
      <dgm:spPr/>
    </dgm:pt>
    <dgm:pt modelId="{64AED7C0-6E9A-44DB-A3F4-A98F23DC8470}" type="pres">
      <dgm:prSet presAssocID="{45E3A04A-55D6-4A47-88A8-FE07792FDD2D}" presName="thickLine" presStyleLbl="alignNode1" presStyleIdx="5" presStyleCnt="6"/>
      <dgm:spPr/>
    </dgm:pt>
    <dgm:pt modelId="{5B3F8460-EC33-4EA6-B6EF-6D0EA5091770}" type="pres">
      <dgm:prSet presAssocID="{45E3A04A-55D6-4A47-88A8-FE07792FDD2D}" presName="horz1" presStyleCnt="0"/>
      <dgm:spPr/>
    </dgm:pt>
    <dgm:pt modelId="{E0D72CFA-6C86-4156-989E-FBCA2C811EDE}" type="pres">
      <dgm:prSet presAssocID="{45E3A04A-55D6-4A47-88A8-FE07792FDD2D}" presName="tx1" presStyleLbl="revTx" presStyleIdx="5" presStyleCnt="6"/>
      <dgm:spPr/>
    </dgm:pt>
    <dgm:pt modelId="{4FD286B2-B779-44CE-871B-776340D2EF4A}" type="pres">
      <dgm:prSet presAssocID="{45E3A04A-55D6-4A47-88A8-FE07792FDD2D}" presName="vert1" presStyleCnt="0"/>
      <dgm:spPr/>
    </dgm:pt>
  </dgm:ptLst>
  <dgm:cxnLst>
    <dgm:cxn modelId="{EB728301-8305-4ADF-AE6A-B95BB5FE8AA5}" type="presOf" srcId="{9482AB0F-B5EF-4CC8-8A3D-62E83EC98154}" destId="{43F20668-68C6-4422-A3FB-ABC2132AD8A4}" srcOrd="0" destOrd="0" presId="urn:microsoft.com/office/officeart/2008/layout/LinedList"/>
    <dgm:cxn modelId="{9D609211-8CA6-4440-8679-F19B62D81EEB}" type="presOf" srcId="{AFF4AA64-E033-4A5B-BD5E-D82C887563C2}" destId="{D5B53524-FA8C-4876-8604-ED93691D3CCF}" srcOrd="0" destOrd="0" presId="urn:microsoft.com/office/officeart/2008/layout/LinedList"/>
    <dgm:cxn modelId="{7214081D-6FB1-44DB-A730-30AA8FC9E47E}" type="presOf" srcId="{45E3A04A-55D6-4A47-88A8-FE07792FDD2D}" destId="{E0D72CFA-6C86-4156-989E-FBCA2C811EDE}" srcOrd="0" destOrd="0" presId="urn:microsoft.com/office/officeart/2008/layout/LinedList"/>
    <dgm:cxn modelId="{3D8E271E-83B7-49EB-803C-839A8D58256F}" srcId="{37005D51-862E-4BAB-B35E-81A626F59306}" destId="{9482AB0F-B5EF-4CC8-8A3D-62E83EC98154}" srcOrd="3" destOrd="0" parTransId="{2247936B-9B68-4481-A0B7-0E91AC8B86A9}" sibTransId="{078C4B73-0E37-4FD8-95AD-209379D5DC3A}"/>
    <dgm:cxn modelId="{2F1F9F43-ECAE-41A8-A37F-F944C21FB174}" type="presOf" srcId="{37005D51-862E-4BAB-B35E-81A626F59306}" destId="{58620198-C028-4A0D-9A65-FA900CDE2AFB}" srcOrd="0" destOrd="0" presId="urn:microsoft.com/office/officeart/2008/layout/LinedList"/>
    <dgm:cxn modelId="{EEA6B149-C940-4DFA-9917-9AD6657EBBBB}" type="presOf" srcId="{B60C11AB-476D-48C8-8905-941CB3CACB8E}" destId="{9087F184-4853-4A3C-87E7-8821531BEB3A}" srcOrd="0" destOrd="0" presId="urn:microsoft.com/office/officeart/2008/layout/LinedList"/>
    <dgm:cxn modelId="{30A0D455-A620-436E-A944-0E18ECB6BEB8}" type="presOf" srcId="{85676CAC-964B-4CA6-8395-2EC2BC7A72AE}" destId="{63F01F9D-A03C-4B41-90EC-B4D490A7A8BB}" srcOrd="0" destOrd="0" presId="urn:microsoft.com/office/officeart/2008/layout/LinedList"/>
    <dgm:cxn modelId="{86623C76-860D-4B31-AD08-F5A51936AE3D}" srcId="{37005D51-862E-4BAB-B35E-81A626F59306}" destId="{45E3A04A-55D6-4A47-88A8-FE07792FDD2D}" srcOrd="5" destOrd="0" parTransId="{8D168A21-9A57-4771-8393-F61F4C79F546}" sibTransId="{0D819186-E43B-4197-ABB6-F9EAE6C6ABE9}"/>
    <dgm:cxn modelId="{D57F5B77-5307-4B42-AF16-1F847D9B98FE}" srcId="{37005D51-862E-4BAB-B35E-81A626F59306}" destId="{B60C11AB-476D-48C8-8905-941CB3CACB8E}" srcOrd="2" destOrd="0" parTransId="{C8EF2379-DDF9-49BC-A92B-960D5C5412A7}" sibTransId="{8DE31BBF-283B-4976-B6C0-737C6C365FE0}"/>
    <dgm:cxn modelId="{5CE7FC8A-9DF5-4266-BDB8-DC4B61C571B4}" srcId="{37005D51-862E-4BAB-B35E-81A626F59306}" destId="{85676CAC-964B-4CA6-8395-2EC2BC7A72AE}" srcOrd="1" destOrd="0" parTransId="{829AE427-E5FF-4D2F-BC07-35E2349C87AD}" sibTransId="{4E3478E1-B8AA-40C3-A6AA-0B6010939181}"/>
    <dgm:cxn modelId="{47BBFAAF-C962-4481-86BD-649D6CD17940}" srcId="{37005D51-862E-4BAB-B35E-81A626F59306}" destId="{AFF4AA64-E033-4A5B-BD5E-D82C887563C2}" srcOrd="4" destOrd="0" parTransId="{6F574CF8-58DE-4969-9D2E-93E2971E8B53}" sibTransId="{FB24A2B3-D258-40EB-BA12-7F9BD58DF039}"/>
    <dgm:cxn modelId="{A829B8B9-9AEB-4385-AC84-E34E94A15ED0}" srcId="{37005D51-862E-4BAB-B35E-81A626F59306}" destId="{79E91F8C-44D1-404C-97BD-B2AFEEDB3A4A}" srcOrd="0" destOrd="0" parTransId="{3297395D-E725-4A11-885C-81B7364F4DC9}" sibTransId="{E2BA595E-4AE8-4128-9627-C9086945D163}"/>
    <dgm:cxn modelId="{F7C128ED-868D-490F-A258-80C1B6C4F54E}" type="presOf" srcId="{79E91F8C-44D1-404C-97BD-B2AFEEDB3A4A}" destId="{85A3B338-5452-4BF8-83B1-7CFC8C42D9D8}" srcOrd="0" destOrd="0" presId="urn:microsoft.com/office/officeart/2008/layout/LinedList"/>
    <dgm:cxn modelId="{51D729DA-B1DE-4A3F-B9D6-AF98F5956660}" type="presParOf" srcId="{58620198-C028-4A0D-9A65-FA900CDE2AFB}" destId="{639D4A7B-BC23-4BDC-B361-F9CF64AA9C05}" srcOrd="0" destOrd="0" presId="urn:microsoft.com/office/officeart/2008/layout/LinedList"/>
    <dgm:cxn modelId="{E76BC6DF-C565-472A-AAA5-C83BD5C79199}" type="presParOf" srcId="{58620198-C028-4A0D-9A65-FA900CDE2AFB}" destId="{6F0BAC12-1F88-46AF-9B36-C3AA5DC0425C}" srcOrd="1" destOrd="0" presId="urn:microsoft.com/office/officeart/2008/layout/LinedList"/>
    <dgm:cxn modelId="{29ECA726-3B10-4C5F-9116-21DC3277B265}" type="presParOf" srcId="{6F0BAC12-1F88-46AF-9B36-C3AA5DC0425C}" destId="{85A3B338-5452-4BF8-83B1-7CFC8C42D9D8}" srcOrd="0" destOrd="0" presId="urn:microsoft.com/office/officeart/2008/layout/LinedList"/>
    <dgm:cxn modelId="{BFF462D4-ADF9-4B54-B248-45299C84309B}" type="presParOf" srcId="{6F0BAC12-1F88-46AF-9B36-C3AA5DC0425C}" destId="{C8C7902A-57B7-4AF3-A7BA-F8F4B91EC448}" srcOrd="1" destOrd="0" presId="urn:microsoft.com/office/officeart/2008/layout/LinedList"/>
    <dgm:cxn modelId="{494EB577-42E7-4D21-8BB2-A47F9C2B31ED}" type="presParOf" srcId="{58620198-C028-4A0D-9A65-FA900CDE2AFB}" destId="{276F1463-C156-4563-83C3-42F4DF79AFF7}" srcOrd="2" destOrd="0" presId="urn:microsoft.com/office/officeart/2008/layout/LinedList"/>
    <dgm:cxn modelId="{B0FEFBE0-E96B-43E5-BC28-6BF27CBCF728}" type="presParOf" srcId="{58620198-C028-4A0D-9A65-FA900CDE2AFB}" destId="{BC467407-CF91-4879-9C40-1DE950D6C41D}" srcOrd="3" destOrd="0" presId="urn:microsoft.com/office/officeart/2008/layout/LinedList"/>
    <dgm:cxn modelId="{2E4FCAF8-742D-452D-BE24-31A2853F1DD6}" type="presParOf" srcId="{BC467407-CF91-4879-9C40-1DE950D6C41D}" destId="{63F01F9D-A03C-4B41-90EC-B4D490A7A8BB}" srcOrd="0" destOrd="0" presId="urn:microsoft.com/office/officeart/2008/layout/LinedList"/>
    <dgm:cxn modelId="{D16B6972-DF89-4934-863E-643137DEB672}" type="presParOf" srcId="{BC467407-CF91-4879-9C40-1DE950D6C41D}" destId="{E3EE5ECE-CD7B-4A32-9739-33D25AC3F615}" srcOrd="1" destOrd="0" presId="urn:microsoft.com/office/officeart/2008/layout/LinedList"/>
    <dgm:cxn modelId="{FE9E5CCB-6618-4699-8218-AC2AE87F6AD0}" type="presParOf" srcId="{58620198-C028-4A0D-9A65-FA900CDE2AFB}" destId="{AF938E27-5408-438F-BE56-0E591FB49A1C}" srcOrd="4" destOrd="0" presId="urn:microsoft.com/office/officeart/2008/layout/LinedList"/>
    <dgm:cxn modelId="{E050BA96-49D2-44CA-8DA9-8F3AE223D99B}" type="presParOf" srcId="{58620198-C028-4A0D-9A65-FA900CDE2AFB}" destId="{50504D67-E377-4A02-9EB0-EF0A4BA4A070}" srcOrd="5" destOrd="0" presId="urn:microsoft.com/office/officeart/2008/layout/LinedList"/>
    <dgm:cxn modelId="{62B6CC52-7D88-49F6-9B25-76FE72A5C5F8}" type="presParOf" srcId="{50504D67-E377-4A02-9EB0-EF0A4BA4A070}" destId="{9087F184-4853-4A3C-87E7-8821531BEB3A}" srcOrd="0" destOrd="0" presId="urn:microsoft.com/office/officeart/2008/layout/LinedList"/>
    <dgm:cxn modelId="{8583BA7F-ADD1-40D9-8278-C5CABC527413}" type="presParOf" srcId="{50504D67-E377-4A02-9EB0-EF0A4BA4A070}" destId="{FF6CA37A-5CB3-47D1-9E8A-ECD484DC48AB}" srcOrd="1" destOrd="0" presId="urn:microsoft.com/office/officeart/2008/layout/LinedList"/>
    <dgm:cxn modelId="{EB225AC5-A445-4158-8FAE-F229793D3451}" type="presParOf" srcId="{58620198-C028-4A0D-9A65-FA900CDE2AFB}" destId="{BF99E4C1-C876-40BA-AB83-CD30080FDD58}" srcOrd="6" destOrd="0" presId="urn:microsoft.com/office/officeart/2008/layout/LinedList"/>
    <dgm:cxn modelId="{3EBE0EDF-992E-4B0E-9308-FFBB93A2B371}" type="presParOf" srcId="{58620198-C028-4A0D-9A65-FA900CDE2AFB}" destId="{26CAC95F-75D3-4807-9EAF-D61FC64910F9}" srcOrd="7" destOrd="0" presId="urn:microsoft.com/office/officeart/2008/layout/LinedList"/>
    <dgm:cxn modelId="{97FB94BF-F530-4ED6-BE11-9BDC94C3DC9E}" type="presParOf" srcId="{26CAC95F-75D3-4807-9EAF-D61FC64910F9}" destId="{43F20668-68C6-4422-A3FB-ABC2132AD8A4}" srcOrd="0" destOrd="0" presId="urn:microsoft.com/office/officeart/2008/layout/LinedList"/>
    <dgm:cxn modelId="{4B5EA6AF-2483-4E54-A6A1-2A9BEABBDA1A}" type="presParOf" srcId="{26CAC95F-75D3-4807-9EAF-D61FC64910F9}" destId="{3159FC74-9386-44A2-94D6-39EEA59E6C1F}" srcOrd="1" destOrd="0" presId="urn:microsoft.com/office/officeart/2008/layout/LinedList"/>
    <dgm:cxn modelId="{B69BEEE6-60D1-44BA-9FCE-CB62B518A381}" type="presParOf" srcId="{58620198-C028-4A0D-9A65-FA900CDE2AFB}" destId="{F67C9264-C74B-4F95-A514-DF84AE876137}" srcOrd="8" destOrd="0" presId="urn:microsoft.com/office/officeart/2008/layout/LinedList"/>
    <dgm:cxn modelId="{84439FAB-AD88-445D-B0E2-BB6FA31F7092}" type="presParOf" srcId="{58620198-C028-4A0D-9A65-FA900CDE2AFB}" destId="{893A7ED2-D3B4-47E2-907D-1588EB0796EE}" srcOrd="9" destOrd="0" presId="urn:microsoft.com/office/officeart/2008/layout/LinedList"/>
    <dgm:cxn modelId="{4BB8CFFD-AA8A-44E1-BB26-A24C653EAAE9}" type="presParOf" srcId="{893A7ED2-D3B4-47E2-907D-1588EB0796EE}" destId="{D5B53524-FA8C-4876-8604-ED93691D3CCF}" srcOrd="0" destOrd="0" presId="urn:microsoft.com/office/officeart/2008/layout/LinedList"/>
    <dgm:cxn modelId="{3D581CA6-6A8D-4139-8532-D1C247EEB9BC}" type="presParOf" srcId="{893A7ED2-D3B4-47E2-907D-1588EB0796EE}" destId="{5FBD6865-3AD3-4397-8509-7220485E1DD0}" srcOrd="1" destOrd="0" presId="urn:microsoft.com/office/officeart/2008/layout/LinedList"/>
    <dgm:cxn modelId="{721FA7E6-CF24-450C-986E-D2D7F04A2A17}" type="presParOf" srcId="{58620198-C028-4A0D-9A65-FA900CDE2AFB}" destId="{64AED7C0-6E9A-44DB-A3F4-A98F23DC8470}" srcOrd="10" destOrd="0" presId="urn:microsoft.com/office/officeart/2008/layout/LinedList"/>
    <dgm:cxn modelId="{EDE8239F-E8FC-4432-93B3-468A3997A3E2}" type="presParOf" srcId="{58620198-C028-4A0D-9A65-FA900CDE2AFB}" destId="{5B3F8460-EC33-4EA6-B6EF-6D0EA5091770}" srcOrd="11" destOrd="0" presId="urn:microsoft.com/office/officeart/2008/layout/LinedList"/>
    <dgm:cxn modelId="{03CFF91B-C8C0-4E32-9326-E91CC917C1DE}" type="presParOf" srcId="{5B3F8460-EC33-4EA6-B6EF-6D0EA5091770}" destId="{E0D72CFA-6C86-4156-989E-FBCA2C811EDE}" srcOrd="0" destOrd="0" presId="urn:microsoft.com/office/officeart/2008/layout/LinedList"/>
    <dgm:cxn modelId="{730360FB-C4A6-451A-A9CA-32ED8FC18130}" type="presParOf" srcId="{5B3F8460-EC33-4EA6-B6EF-6D0EA5091770}" destId="{4FD286B2-B779-44CE-871B-776340D2EF4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9D615-82C3-4405-9AD3-B4A43ABDD697}">
      <dsp:nvSpPr>
        <dsp:cNvPr id="0" name=""/>
        <dsp:cNvSpPr/>
      </dsp:nvSpPr>
      <dsp:spPr>
        <a:xfrm>
          <a:off x="467387" y="187118"/>
          <a:ext cx="1259247" cy="1259247"/>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CC3FA-1391-4D95-96E9-162A296485AE}">
      <dsp:nvSpPr>
        <dsp:cNvPr id="0" name=""/>
        <dsp:cNvSpPr/>
      </dsp:nvSpPr>
      <dsp:spPr>
        <a:xfrm>
          <a:off x="735751" y="455483"/>
          <a:ext cx="722518" cy="72251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E95EB5-6B47-4158-9E77-C581248E9787}">
      <dsp:nvSpPr>
        <dsp:cNvPr id="0" name=""/>
        <dsp:cNvSpPr/>
      </dsp:nvSpPr>
      <dsp:spPr>
        <a:xfrm>
          <a:off x="1822667" y="580973"/>
          <a:ext cx="206433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For millions of families navigating genetic or developmental conditions</a:t>
          </a:r>
        </a:p>
      </dsp:txBody>
      <dsp:txXfrm>
        <a:off x="1822667" y="580973"/>
        <a:ext cx="2064339" cy="720000"/>
      </dsp:txXfrm>
    </dsp:sp>
    <dsp:sp modelId="{ED494580-92FE-4C7C-9AA5-22A2A91DE6D1}">
      <dsp:nvSpPr>
        <dsp:cNvPr id="0" name=""/>
        <dsp:cNvSpPr/>
      </dsp:nvSpPr>
      <dsp:spPr>
        <a:xfrm>
          <a:off x="438424" y="1562862"/>
          <a:ext cx="1259247" cy="1259247"/>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8065-3566-4AB2-B1D4-DDF7793A698D}">
      <dsp:nvSpPr>
        <dsp:cNvPr id="0" name=""/>
        <dsp:cNvSpPr/>
      </dsp:nvSpPr>
      <dsp:spPr>
        <a:xfrm>
          <a:off x="661811" y="1851997"/>
          <a:ext cx="722518" cy="72251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2BCA4-3439-495B-829D-570EFEC1F8E4}">
      <dsp:nvSpPr>
        <dsp:cNvPr id="0" name=""/>
        <dsp:cNvSpPr/>
      </dsp:nvSpPr>
      <dsp:spPr>
        <a:xfrm>
          <a:off x="1901835" y="1835181"/>
          <a:ext cx="2064339" cy="6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Guidance is fragmented</a:t>
          </a:r>
        </a:p>
      </dsp:txBody>
      <dsp:txXfrm>
        <a:off x="1901835" y="1835181"/>
        <a:ext cx="2064339" cy="609220"/>
      </dsp:txXfrm>
    </dsp:sp>
    <dsp:sp modelId="{8047C1AE-0509-470A-97BE-83429AB84D24}">
      <dsp:nvSpPr>
        <dsp:cNvPr id="0" name=""/>
        <dsp:cNvSpPr/>
      </dsp:nvSpPr>
      <dsp:spPr>
        <a:xfrm>
          <a:off x="396756" y="2932947"/>
          <a:ext cx="1259247" cy="1259247"/>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7E73F-D42F-4ACB-9A8B-91668F014B16}">
      <dsp:nvSpPr>
        <dsp:cNvPr id="0" name=""/>
        <dsp:cNvSpPr/>
      </dsp:nvSpPr>
      <dsp:spPr>
        <a:xfrm>
          <a:off x="594484" y="3201772"/>
          <a:ext cx="722518" cy="72251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55B4-F47C-4C76-8D8F-33AB12FCC115}">
      <dsp:nvSpPr>
        <dsp:cNvPr id="0" name=""/>
        <dsp:cNvSpPr/>
      </dsp:nvSpPr>
      <dsp:spPr>
        <a:xfrm>
          <a:off x="1760056" y="3359479"/>
          <a:ext cx="206433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Routines are hard to follow</a:t>
          </a:r>
        </a:p>
      </dsp:txBody>
      <dsp:txXfrm>
        <a:off x="1760056" y="3359479"/>
        <a:ext cx="2064339" cy="720000"/>
      </dsp:txXfrm>
    </dsp:sp>
    <dsp:sp modelId="{A2BF4DF4-88CA-4BB1-A1D7-660F02AB0C11}">
      <dsp:nvSpPr>
        <dsp:cNvPr id="0" name=""/>
        <dsp:cNvSpPr/>
      </dsp:nvSpPr>
      <dsp:spPr>
        <a:xfrm>
          <a:off x="361962" y="4287217"/>
          <a:ext cx="1259247" cy="1259247"/>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F07B-3F29-4F33-A96D-4B1128B017A7}">
      <dsp:nvSpPr>
        <dsp:cNvPr id="0" name=""/>
        <dsp:cNvSpPr/>
      </dsp:nvSpPr>
      <dsp:spPr>
        <a:xfrm>
          <a:off x="630316" y="4461404"/>
          <a:ext cx="722518" cy="7225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3424A-BA6F-46DE-9493-AF839377585B}">
      <dsp:nvSpPr>
        <dsp:cNvPr id="0" name=""/>
        <dsp:cNvSpPr/>
      </dsp:nvSpPr>
      <dsp:spPr>
        <a:xfrm>
          <a:off x="1772339" y="4619558"/>
          <a:ext cx="206433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and support often feels out of reach.</a:t>
          </a:r>
        </a:p>
      </dsp:txBody>
      <dsp:txXfrm>
        <a:off x="1772339" y="4619558"/>
        <a:ext cx="206433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D4A7B-BC23-4BDC-B361-F9CF64AA9C05}">
      <dsp:nvSpPr>
        <dsp:cNvPr id="0" name=""/>
        <dsp:cNvSpPr/>
      </dsp:nvSpPr>
      <dsp:spPr>
        <a:xfrm>
          <a:off x="0" y="1483"/>
          <a:ext cx="510272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A3B338-5452-4BF8-83B1-7CFC8C42D9D8}">
      <dsp:nvSpPr>
        <dsp:cNvPr id="0" name=""/>
        <dsp:cNvSpPr/>
      </dsp:nvSpPr>
      <dsp:spPr>
        <a:xfrm>
          <a:off x="0" y="1483"/>
          <a:ext cx="5102726" cy="50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That’s why we built Genex</a:t>
          </a:r>
        </a:p>
      </dsp:txBody>
      <dsp:txXfrm>
        <a:off x="0" y="1483"/>
        <a:ext cx="5102726" cy="506022"/>
      </dsp:txXfrm>
    </dsp:sp>
    <dsp:sp modelId="{276F1463-C156-4563-83C3-42F4DF79AFF7}">
      <dsp:nvSpPr>
        <dsp:cNvPr id="0" name=""/>
        <dsp:cNvSpPr/>
      </dsp:nvSpPr>
      <dsp:spPr>
        <a:xfrm>
          <a:off x="0" y="507506"/>
          <a:ext cx="510272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01F9D-A03C-4B41-90EC-B4D490A7A8BB}">
      <dsp:nvSpPr>
        <dsp:cNvPr id="0" name=""/>
        <dsp:cNvSpPr/>
      </dsp:nvSpPr>
      <dsp:spPr>
        <a:xfrm>
          <a:off x="0" y="507506"/>
          <a:ext cx="5102726" cy="50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privacy-first app </a:t>
          </a:r>
        </a:p>
      </dsp:txBody>
      <dsp:txXfrm>
        <a:off x="0" y="507506"/>
        <a:ext cx="5102726" cy="506022"/>
      </dsp:txXfrm>
    </dsp:sp>
    <dsp:sp modelId="{AF938E27-5408-438F-BE56-0E591FB49A1C}">
      <dsp:nvSpPr>
        <dsp:cNvPr id="0" name=""/>
        <dsp:cNvSpPr/>
      </dsp:nvSpPr>
      <dsp:spPr>
        <a:xfrm>
          <a:off x="0" y="1013528"/>
          <a:ext cx="510272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87F184-4853-4A3C-87E7-8821531BEB3A}">
      <dsp:nvSpPr>
        <dsp:cNvPr id="0" name=""/>
        <dsp:cNvSpPr/>
      </dsp:nvSpPr>
      <dsp:spPr>
        <a:xfrm>
          <a:off x="0" y="1013528"/>
          <a:ext cx="5102726" cy="50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That uses generative AI </a:t>
          </a:r>
        </a:p>
      </dsp:txBody>
      <dsp:txXfrm>
        <a:off x="0" y="1013528"/>
        <a:ext cx="5102726" cy="506022"/>
      </dsp:txXfrm>
    </dsp:sp>
    <dsp:sp modelId="{BF99E4C1-C876-40BA-AB83-CD30080FDD58}">
      <dsp:nvSpPr>
        <dsp:cNvPr id="0" name=""/>
        <dsp:cNvSpPr/>
      </dsp:nvSpPr>
      <dsp:spPr>
        <a:xfrm>
          <a:off x="0" y="1519551"/>
          <a:ext cx="510272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F20668-68C6-4422-A3FB-ABC2132AD8A4}">
      <dsp:nvSpPr>
        <dsp:cNvPr id="0" name=""/>
        <dsp:cNvSpPr/>
      </dsp:nvSpPr>
      <dsp:spPr>
        <a:xfrm>
          <a:off x="0" y="1519551"/>
          <a:ext cx="5102726" cy="50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And based on your child’s needs</a:t>
          </a:r>
        </a:p>
      </dsp:txBody>
      <dsp:txXfrm>
        <a:off x="0" y="1519551"/>
        <a:ext cx="5102726" cy="506022"/>
      </dsp:txXfrm>
    </dsp:sp>
    <dsp:sp modelId="{F67C9264-C74B-4F95-A514-DF84AE876137}">
      <dsp:nvSpPr>
        <dsp:cNvPr id="0" name=""/>
        <dsp:cNvSpPr/>
      </dsp:nvSpPr>
      <dsp:spPr>
        <a:xfrm>
          <a:off x="0" y="2025574"/>
          <a:ext cx="510272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B53524-FA8C-4876-8604-ED93691D3CCF}">
      <dsp:nvSpPr>
        <dsp:cNvPr id="0" name=""/>
        <dsp:cNvSpPr/>
      </dsp:nvSpPr>
      <dsp:spPr>
        <a:xfrm>
          <a:off x="0" y="2025574"/>
          <a:ext cx="5102726" cy="50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Builds clear, daily, bite-sized activities</a:t>
          </a:r>
        </a:p>
      </dsp:txBody>
      <dsp:txXfrm>
        <a:off x="0" y="2025574"/>
        <a:ext cx="5102726" cy="506022"/>
      </dsp:txXfrm>
    </dsp:sp>
    <dsp:sp modelId="{64AED7C0-6E9A-44DB-A3F4-A98F23DC8470}">
      <dsp:nvSpPr>
        <dsp:cNvPr id="0" name=""/>
        <dsp:cNvSpPr/>
      </dsp:nvSpPr>
      <dsp:spPr>
        <a:xfrm>
          <a:off x="0" y="2531596"/>
          <a:ext cx="510272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72CFA-6C86-4156-989E-FBCA2C811EDE}">
      <dsp:nvSpPr>
        <dsp:cNvPr id="0" name=""/>
        <dsp:cNvSpPr/>
      </dsp:nvSpPr>
      <dsp:spPr>
        <a:xfrm>
          <a:off x="0" y="2531596"/>
          <a:ext cx="5102726" cy="50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You can actually use it at home and at school</a:t>
          </a:r>
        </a:p>
      </dsp:txBody>
      <dsp:txXfrm>
        <a:off x="0" y="2531596"/>
        <a:ext cx="5102726" cy="50602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0A18-932D-47C2-B35C-99286E59AD2A}"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FFC44-DC90-4EAA-A1F1-33F8C6684C39}" type="slidenum">
              <a:rPr lang="en-US" smtClean="0"/>
              <a:t>‹#›</a:t>
            </a:fld>
            <a:endParaRPr lang="en-US"/>
          </a:p>
        </p:txBody>
      </p:sp>
    </p:spTree>
    <p:extLst>
      <p:ext uri="{BB962C8B-B14F-4D97-AF65-F5344CB8AC3E}">
        <p14:creationId xmlns:p14="http://schemas.microsoft.com/office/powerpoint/2010/main" val="42499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1. Books comes one by one stash on top of each other, showing there are many books in the market. 2. milestone bar appears, and those milestones get added one by one (while the voice over is saying “but the typical parenting guide don’t fit every child”. 3. (when voice over saying “specially when a genetic…” Photos of kids with genetic conditions come one by one, and a red cross appears over the books showing they are not useful anymore. </a:t>
            </a:r>
          </a:p>
          <a:p>
            <a:r>
              <a:rPr lang="en-US" dirty="0"/>
              <a:t>Voice Over: There are many parenting books and guidelines on the market, but typical parenting guidelines don’t fit every child, especially when genetic condition is in the picture. </a:t>
            </a:r>
          </a:p>
        </p:txBody>
      </p:sp>
      <p:sp>
        <p:nvSpPr>
          <p:cNvPr id="4" name="Slide Number Placeholder 3"/>
          <p:cNvSpPr>
            <a:spLocks noGrp="1"/>
          </p:cNvSpPr>
          <p:nvPr>
            <p:ph type="sldNum" sz="quarter" idx="5"/>
          </p:nvPr>
        </p:nvSpPr>
        <p:spPr/>
        <p:txBody>
          <a:bodyPr/>
          <a:lstStyle/>
          <a:p>
            <a:fld id="{CA1FFC44-DC90-4EAA-A1F1-33F8C6684C39}" type="slidenum">
              <a:rPr lang="en-US" smtClean="0"/>
              <a:t>2</a:t>
            </a:fld>
            <a:endParaRPr lang="en-US"/>
          </a:p>
        </p:txBody>
      </p:sp>
    </p:spTree>
    <p:extLst>
      <p:ext uri="{BB962C8B-B14F-4D97-AF65-F5344CB8AC3E}">
        <p14:creationId xmlns:p14="http://schemas.microsoft.com/office/powerpoint/2010/main" val="2521995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These icons and text come one by one from top to bottom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Millions of families are navigating genetic or developmental conditions. Parents leave hospitals with a diagnosis—but no Tuesday plan.</a:t>
            </a:r>
          </a:p>
          <a:p>
            <a:r>
              <a:rPr lang="en-US" dirty="0"/>
              <a:t>The guidance is fragmented, routines are hard to follow, and support often feels out of reach. </a:t>
            </a:r>
          </a:p>
        </p:txBody>
      </p:sp>
      <p:sp>
        <p:nvSpPr>
          <p:cNvPr id="4" name="Slide Number Placeholder 3"/>
          <p:cNvSpPr>
            <a:spLocks noGrp="1"/>
          </p:cNvSpPr>
          <p:nvPr>
            <p:ph type="sldNum" sz="quarter" idx="5"/>
          </p:nvPr>
        </p:nvSpPr>
        <p:spPr/>
        <p:txBody>
          <a:bodyPr/>
          <a:lstStyle/>
          <a:p>
            <a:fld id="{CA1FFC44-DC90-4EAA-A1F1-33F8C6684C39}" type="slidenum">
              <a:rPr lang="en-US" smtClean="0"/>
              <a:t>3</a:t>
            </a:fld>
            <a:endParaRPr lang="en-US"/>
          </a:p>
        </p:txBody>
      </p:sp>
    </p:spTree>
    <p:extLst>
      <p:ext uri="{BB962C8B-B14F-4D97-AF65-F5344CB8AC3E}">
        <p14:creationId xmlns:p14="http://schemas.microsoft.com/office/powerpoint/2010/main" val="129141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1. The text comes first 2. after the first line “we built </a:t>
            </a:r>
            <a:r>
              <a:rPr lang="en-US" dirty="0" err="1"/>
              <a:t>genex</a:t>
            </a:r>
            <a:r>
              <a:rPr lang="en-US" dirty="0"/>
              <a:t>” (said by voice over) , the logo of Genex appears. 3. when voice over saying based on your child’s needs then the icons start appearing one by one until the end. </a:t>
            </a:r>
          </a:p>
          <a:p>
            <a:r>
              <a:rPr lang="en-US" dirty="0"/>
              <a:t>Voice over: That’s why we built Genex! A privacy-first app that uses generative artificial intelligence and, based on your individual child’s needs and diagnosis, builds clear, daily, bite-sized activities you can actually use at home and at school. </a:t>
            </a:r>
          </a:p>
        </p:txBody>
      </p:sp>
      <p:sp>
        <p:nvSpPr>
          <p:cNvPr id="4" name="Slide Number Placeholder 3"/>
          <p:cNvSpPr>
            <a:spLocks noGrp="1"/>
          </p:cNvSpPr>
          <p:nvPr>
            <p:ph type="sldNum" sz="quarter" idx="5"/>
          </p:nvPr>
        </p:nvSpPr>
        <p:spPr/>
        <p:txBody>
          <a:bodyPr/>
          <a:lstStyle/>
          <a:p>
            <a:fld id="{CA1FFC44-DC90-4EAA-A1F1-33F8C6684C39}" type="slidenum">
              <a:rPr lang="en-US" smtClean="0"/>
              <a:t>4</a:t>
            </a:fld>
            <a:endParaRPr lang="en-US"/>
          </a:p>
        </p:txBody>
      </p:sp>
    </p:spTree>
    <p:extLst>
      <p:ext uri="{BB962C8B-B14F-4D97-AF65-F5344CB8AC3E}">
        <p14:creationId xmlns:p14="http://schemas.microsoft.com/office/powerpoint/2010/main" val="3406025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a:t>
            </a:r>
          </a:p>
          <a:p>
            <a:endParaRPr lang="en-US" dirty="0"/>
          </a:p>
          <a:p>
            <a:r>
              <a:rPr lang="en-US" dirty="0"/>
              <a:t>Voice over: </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5</a:t>
            </a:fld>
            <a:endParaRPr lang="en-US"/>
          </a:p>
        </p:txBody>
      </p:sp>
    </p:spTree>
    <p:extLst>
      <p:ext uri="{BB962C8B-B14F-4D97-AF65-F5344CB8AC3E}">
        <p14:creationId xmlns:p14="http://schemas.microsoft.com/office/powerpoint/2010/main" val="101642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a:t>
            </a:r>
          </a:p>
          <a:p>
            <a:endParaRPr lang="en-US" dirty="0"/>
          </a:p>
          <a:p>
            <a:r>
              <a:rPr lang="en-US" dirty="0"/>
              <a:t>Voice over: </a:t>
            </a:r>
          </a:p>
        </p:txBody>
      </p:sp>
      <p:sp>
        <p:nvSpPr>
          <p:cNvPr id="4" name="Slide Number Placeholder 3"/>
          <p:cNvSpPr>
            <a:spLocks noGrp="1"/>
          </p:cNvSpPr>
          <p:nvPr>
            <p:ph type="sldNum" sz="quarter" idx="5"/>
          </p:nvPr>
        </p:nvSpPr>
        <p:spPr/>
        <p:txBody>
          <a:bodyPr/>
          <a:lstStyle/>
          <a:p>
            <a:fld id="{CA1FFC44-DC90-4EAA-A1F1-33F8C6684C39}" type="slidenum">
              <a:rPr lang="en-US" smtClean="0"/>
              <a:t>6</a:t>
            </a:fld>
            <a:endParaRPr lang="en-US"/>
          </a:p>
        </p:txBody>
      </p:sp>
    </p:spTree>
    <p:extLst>
      <p:ext uri="{BB962C8B-B14F-4D97-AF65-F5344CB8AC3E}">
        <p14:creationId xmlns:p14="http://schemas.microsoft.com/office/powerpoint/2010/main" val="3759572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a:t>
            </a:r>
          </a:p>
          <a:p>
            <a:endParaRPr lang="en-US" dirty="0"/>
          </a:p>
          <a:p>
            <a:r>
              <a:rPr lang="en-US" dirty="0"/>
              <a:t>Voice over: </a:t>
            </a:r>
          </a:p>
        </p:txBody>
      </p:sp>
      <p:sp>
        <p:nvSpPr>
          <p:cNvPr id="4" name="Slide Number Placeholder 3"/>
          <p:cNvSpPr>
            <a:spLocks noGrp="1"/>
          </p:cNvSpPr>
          <p:nvPr>
            <p:ph type="sldNum" sz="quarter" idx="5"/>
          </p:nvPr>
        </p:nvSpPr>
        <p:spPr/>
        <p:txBody>
          <a:bodyPr/>
          <a:lstStyle/>
          <a:p>
            <a:fld id="{CA1FFC44-DC90-4EAA-A1F1-33F8C6684C39}" type="slidenum">
              <a:rPr lang="en-US" smtClean="0"/>
              <a:t>7</a:t>
            </a:fld>
            <a:endParaRPr lang="en-US"/>
          </a:p>
        </p:txBody>
      </p:sp>
    </p:spTree>
    <p:extLst>
      <p:ext uri="{BB962C8B-B14F-4D97-AF65-F5344CB8AC3E}">
        <p14:creationId xmlns:p14="http://schemas.microsoft.com/office/powerpoint/2010/main" val="2535382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test come one word at a time, and then Genex logo appears. </a:t>
            </a:r>
          </a:p>
          <a:p>
            <a:r>
              <a:rPr lang="en-US" dirty="0"/>
              <a:t>Voice over: Together we make care simpler, smarter and supportive. Genex, Genetics made practical. </a:t>
            </a:r>
          </a:p>
        </p:txBody>
      </p:sp>
      <p:sp>
        <p:nvSpPr>
          <p:cNvPr id="4" name="Slide Number Placeholder 3"/>
          <p:cNvSpPr>
            <a:spLocks noGrp="1"/>
          </p:cNvSpPr>
          <p:nvPr>
            <p:ph type="sldNum" sz="quarter" idx="5"/>
          </p:nvPr>
        </p:nvSpPr>
        <p:spPr/>
        <p:txBody>
          <a:bodyPr/>
          <a:lstStyle/>
          <a:p>
            <a:fld id="{CA1FFC44-DC90-4EAA-A1F1-33F8C6684C39}" type="slidenum">
              <a:rPr lang="en-US" smtClean="0"/>
              <a:t>8</a:t>
            </a:fld>
            <a:endParaRPr lang="en-US"/>
          </a:p>
        </p:txBody>
      </p:sp>
    </p:spTree>
    <p:extLst>
      <p:ext uri="{BB962C8B-B14F-4D97-AF65-F5344CB8AC3E}">
        <p14:creationId xmlns:p14="http://schemas.microsoft.com/office/powerpoint/2010/main" val="4152138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curated 5–10 minute exercises, reminders, progress tracking, and community support, families gain confidence, schools stay aligned, and children get consistent support — every day.</a:t>
            </a:r>
          </a:p>
        </p:txBody>
      </p:sp>
      <p:sp>
        <p:nvSpPr>
          <p:cNvPr id="4" name="Slide Number Placeholder 3"/>
          <p:cNvSpPr>
            <a:spLocks noGrp="1"/>
          </p:cNvSpPr>
          <p:nvPr>
            <p:ph type="sldNum" sz="quarter" idx="5"/>
          </p:nvPr>
        </p:nvSpPr>
        <p:spPr/>
        <p:txBody>
          <a:bodyPr/>
          <a:lstStyle/>
          <a:p>
            <a:fld id="{CA1FFC44-DC90-4EAA-A1F1-33F8C6684C39}" type="slidenum">
              <a:rPr lang="en-US" smtClean="0"/>
              <a:t>9</a:t>
            </a:fld>
            <a:endParaRPr lang="en-US"/>
          </a:p>
        </p:txBody>
      </p:sp>
    </p:spTree>
    <p:extLst>
      <p:ext uri="{BB962C8B-B14F-4D97-AF65-F5344CB8AC3E}">
        <p14:creationId xmlns:p14="http://schemas.microsoft.com/office/powerpoint/2010/main" val="1169148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 we make care simpler, smarter, and supportive. </a:t>
            </a:r>
            <a:r>
              <a:rPr lang="en-US" dirty="0" err="1"/>
              <a:t>GeneX</a:t>
            </a:r>
            <a:r>
              <a:rPr lang="en-US" dirty="0"/>
              <a:t> — your genetics-aware care companion</a:t>
            </a:r>
          </a:p>
        </p:txBody>
      </p:sp>
      <p:sp>
        <p:nvSpPr>
          <p:cNvPr id="4" name="Slide Number Placeholder 3"/>
          <p:cNvSpPr>
            <a:spLocks noGrp="1"/>
          </p:cNvSpPr>
          <p:nvPr>
            <p:ph type="sldNum" sz="quarter" idx="5"/>
          </p:nvPr>
        </p:nvSpPr>
        <p:spPr/>
        <p:txBody>
          <a:bodyPr/>
          <a:lstStyle/>
          <a:p>
            <a:fld id="{CA1FFC44-DC90-4EAA-A1F1-33F8C6684C39}" type="slidenum">
              <a:rPr lang="en-US" smtClean="0"/>
              <a:t>10</a:t>
            </a:fld>
            <a:endParaRPr lang="en-US"/>
          </a:p>
        </p:txBody>
      </p:sp>
    </p:spTree>
    <p:extLst>
      <p:ext uri="{BB962C8B-B14F-4D97-AF65-F5344CB8AC3E}">
        <p14:creationId xmlns:p14="http://schemas.microsoft.com/office/powerpoint/2010/main" val="321722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620E-A710-F05D-117C-909FDAF689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3B46A-8382-F061-750A-D0F86A295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C27A3-835E-F7E7-5A2B-4100F6F2E8F9}"/>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BE0CEAD6-DDDF-9A04-C265-68CCBE21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97EA-5E52-752B-9DE6-413354516F5F}"/>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00769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830D-7C41-5F0A-7CC6-0958FE12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7909C1-3108-DED9-75C5-8520A504B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1FCF-C204-CD4A-D740-313712F2C81B}"/>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DF6FE9E3-209A-F020-5FA1-D13B83D3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B857-E14E-0FF8-9B3D-A8FBA2DF3CF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146668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D2578-349E-1E31-6A5E-30E73140C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BF396-37DF-C842-C993-5A27297BB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B979-1BBE-4434-8EEF-B1B7F0E8E29A}"/>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0FB25B26-3EE0-BC01-EE75-4979E1A0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293DF-6324-013F-7C9E-09FEBBABEFB6}"/>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86977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455-B4EA-15C2-8692-D05DB4354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3571A-6530-E184-5E84-65A0C0622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EC58E-8A54-1E73-BDB0-1D41A7380346}"/>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677DE525-7E32-4D20-89BD-66B9B6C7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28DC7-F395-7A67-52EE-306AE31B86F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9329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B0E3-4BC0-CDA1-AEA8-23F5C36BC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C6118E-0F01-C17F-C441-EBBDDCEB21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47A33-121A-8E86-1902-D3EC4C9996C9}"/>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8AB3AC81-1A2D-53F1-0891-0B5218E7E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44D5-2401-8339-371B-4765F859C33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92247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E8D-7E63-03A1-0F92-C210B1F9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7EFF-82F0-3FF5-1874-3893CBAB5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643E4-B12F-B8A4-884A-A6CF8D5AD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9784E-6991-814F-601F-D67978E2D3C2}"/>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6" name="Footer Placeholder 5">
            <a:extLst>
              <a:ext uri="{FF2B5EF4-FFF2-40B4-BE49-F238E27FC236}">
                <a16:creationId xmlns:a16="http://schemas.microsoft.com/office/drawing/2014/main" id="{CB9FCF2A-3B9A-3E51-85FF-67064C3A2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5096-9194-14A5-B3E4-A07A05594C0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335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D91-1CA5-3208-02C8-20E829A82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12C08-BBF0-737D-43B0-F5437D511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8D038-C581-8B44-3A86-6F208D264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A9F10-CB3A-2E25-A8E8-838BBADF3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B9532-5730-4AD6-6686-440E371D5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EC555-8D3D-28D4-F951-E9234B7B44DC}"/>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8" name="Footer Placeholder 7">
            <a:extLst>
              <a:ext uri="{FF2B5EF4-FFF2-40B4-BE49-F238E27FC236}">
                <a16:creationId xmlns:a16="http://schemas.microsoft.com/office/drawing/2014/main" id="{975D8E7D-FD28-CEB0-311D-5AF8877C0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DC37F-3CBF-6B56-67AB-86D808D21C13}"/>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21345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28D-A4E1-1A4F-5E32-F06E0233D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9C621-210C-1AEF-4C84-CA650609213A}"/>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4" name="Footer Placeholder 3">
            <a:extLst>
              <a:ext uri="{FF2B5EF4-FFF2-40B4-BE49-F238E27FC236}">
                <a16:creationId xmlns:a16="http://schemas.microsoft.com/office/drawing/2014/main" id="{D793DBFA-5FC9-7FCE-46FB-4712BD1E4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8FD44-E3DD-35B1-E91B-3CD1FDC402B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6446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3AB0-A818-5F76-3738-73ECBDA0FBD0}"/>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3" name="Footer Placeholder 2">
            <a:extLst>
              <a:ext uri="{FF2B5EF4-FFF2-40B4-BE49-F238E27FC236}">
                <a16:creationId xmlns:a16="http://schemas.microsoft.com/office/drawing/2014/main" id="{78F377AD-45DD-5DCB-E816-F976DA9C0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EFA83-9D2F-EBCC-7C08-7FAC6105782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4565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9878-A120-D360-EB60-57344B1AA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C644A-2C28-D4C3-F6CB-075E8278E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5D7A-91CE-99E4-7E21-D3D90E268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CFC6A-AAEA-7916-8034-A6D9C7B2B397}"/>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6" name="Footer Placeholder 5">
            <a:extLst>
              <a:ext uri="{FF2B5EF4-FFF2-40B4-BE49-F238E27FC236}">
                <a16:creationId xmlns:a16="http://schemas.microsoft.com/office/drawing/2014/main" id="{61004FE7-692A-DAD2-C363-501A25801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5E2E-1C56-13B6-B759-F9B844CF36EC}"/>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7214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F3D-AF5F-BDA6-F3DF-8F0A7F0E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5F83-1370-0ABD-E2ED-02970B9AB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89A5D-5F63-C1D3-506A-A2D39FD90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24D85-80BC-C64A-9492-C3F12F1C9DDD}"/>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6" name="Footer Placeholder 5">
            <a:extLst>
              <a:ext uri="{FF2B5EF4-FFF2-40B4-BE49-F238E27FC236}">
                <a16:creationId xmlns:a16="http://schemas.microsoft.com/office/drawing/2014/main" id="{55AC4FC4-E2DF-4283-72E6-26CAEC7B0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A090-4574-11CD-CAE4-412510F23FF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1251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56DCA-35C7-15E2-E3BE-D373E187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BCA744-D674-E5A5-516B-17ADDE9E7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50AF3-298E-6B37-2886-3D5A8A10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BBADF65D-1EA3-B570-BF20-7A8F2AF4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03099D-36F7-88FA-33A1-CC27F3C0D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64B76-9A22-4FB3-84B2-75D694BF503A}" type="slidenum">
              <a:rPr lang="en-US" smtClean="0"/>
              <a:t>‹#›</a:t>
            </a:fld>
            <a:endParaRPr lang="en-US"/>
          </a:p>
        </p:txBody>
      </p:sp>
    </p:spTree>
    <p:extLst>
      <p:ext uri="{BB962C8B-B14F-4D97-AF65-F5344CB8AC3E}">
        <p14:creationId xmlns:p14="http://schemas.microsoft.com/office/powerpoint/2010/main" val="3091219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32.png"/><Relationship Id="rId5" Type="http://schemas.openxmlformats.org/officeDocument/2006/relationships/diagramQuickStyle" Target="../diagrams/quickStyle2.xml"/><Relationship Id="rId10" Type="http://schemas.openxmlformats.org/officeDocument/2006/relationships/image" Target="../media/image31.png"/><Relationship Id="rId4" Type="http://schemas.openxmlformats.org/officeDocument/2006/relationships/diagramLayout" Target="../diagrams/layout2.xml"/><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5.png"/><Relationship Id="rId5" Type="http://schemas.openxmlformats.org/officeDocument/2006/relationships/image" Target="../media/image2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png"/><Relationship Id="rId5" Type="http://schemas.openxmlformats.org/officeDocument/2006/relationships/image" Target="../media/image29.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017061-3FD1-406E-BACF-3E3156B9AD15}"/>
              </a:ext>
            </a:extLst>
          </p:cNvPr>
          <p:cNvPicPr>
            <a:picLocks noChangeAspect="1"/>
          </p:cNvPicPr>
          <p:nvPr/>
        </p:nvPicPr>
        <p:blipFill>
          <a:blip r:embed="rId2">
            <a:alphaModFix amt="50000"/>
          </a:blip>
          <a:srcRect t="418" r="-1" b="-1"/>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A4449216-CDF6-0EF3-C877-C7E58E9F4238}"/>
              </a:ext>
            </a:extLst>
          </p:cNvPr>
          <p:cNvSpPr>
            <a:spLocks noGrp="1"/>
          </p:cNvSpPr>
          <p:nvPr>
            <p:ph type="ctrTitle"/>
          </p:nvPr>
        </p:nvSpPr>
        <p:spPr>
          <a:xfrm>
            <a:off x="1524000" y="1122363"/>
            <a:ext cx="9144000" cy="3063240"/>
          </a:xfrm>
        </p:spPr>
        <p:txBody>
          <a:bodyPr>
            <a:normAutofit/>
          </a:bodyPr>
          <a:lstStyle/>
          <a:p>
            <a:r>
              <a:rPr lang="en-US" sz="6600">
                <a:solidFill>
                  <a:schemeClr val="bg1"/>
                </a:solidFill>
              </a:rPr>
              <a:t>GeneX</a:t>
            </a:r>
          </a:p>
        </p:txBody>
      </p:sp>
      <p:sp>
        <p:nvSpPr>
          <p:cNvPr id="3" name="Subtitle 2">
            <a:extLst>
              <a:ext uri="{FF2B5EF4-FFF2-40B4-BE49-F238E27FC236}">
                <a16:creationId xmlns:a16="http://schemas.microsoft.com/office/drawing/2014/main" id="{DD3A3503-E59C-3C07-6069-4093919753EC}"/>
              </a:ext>
            </a:extLst>
          </p:cNvPr>
          <p:cNvSpPr>
            <a:spLocks noGrp="1"/>
          </p:cNvSpPr>
          <p:nvPr>
            <p:ph type="subTitle" idx="1"/>
          </p:nvPr>
        </p:nvSpPr>
        <p:spPr>
          <a:xfrm>
            <a:off x="1527048" y="4599432"/>
            <a:ext cx="9144000" cy="1536192"/>
          </a:xfrm>
        </p:spPr>
        <p:txBody>
          <a:bodyPr>
            <a:normAutofit/>
          </a:bodyPr>
          <a:lstStyle/>
          <a:p>
            <a:r>
              <a:rPr lang="en-US" dirty="0">
                <a:solidFill>
                  <a:schemeClr val="bg1"/>
                </a:solidFill>
              </a:rPr>
              <a:t>Genetics made practical</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9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erson giving thumbs up&#10;&#10;AI-generated content may be incorrect.">
            <a:extLst>
              <a:ext uri="{FF2B5EF4-FFF2-40B4-BE49-F238E27FC236}">
                <a16:creationId xmlns:a16="http://schemas.microsoft.com/office/drawing/2014/main" id="{1A1D2BFA-ABFA-5475-3F27-3E3FFE66A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19" y="321733"/>
            <a:ext cx="3350077" cy="2236177"/>
          </a:xfrm>
          <a:prstGeom prst="rect">
            <a:avLst/>
          </a:prstGeom>
        </p:spPr>
      </p:pic>
      <p:pic>
        <p:nvPicPr>
          <p:cNvPr id="13" name="Picture 12" descr="A doctor giving thumbs up&#10;&#10;AI-generated content may be incorrect.">
            <a:extLst>
              <a:ext uri="{FF2B5EF4-FFF2-40B4-BE49-F238E27FC236}">
                <a16:creationId xmlns:a16="http://schemas.microsoft.com/office/drawing/2014/main" id="{540AC33C-DC2D-C6CD-238D-5E575DC87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092" y="362813"/>
            <a:ext cx="2416551" cy="2162813"/>
          </a:xfrm>
          <a:prstGeom prst="rect">
            <a:avLst/>
          </a:prstGeom>
        </p:spPr>
      </p:pic>
      <p:sp>
        <p:nvSpPr>
          <p:cNvPr id="18" name="Rectangle 17">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and a child playing with blocks&#10;&#10;AI-generated content may be incorrect.">
            <a:extLst>
              <a:ext uri="{FF2B5EF4-FFF2-40B4-BE49-F238E27FC236}">
                <a16:creationId xmlns:a16="http://schemas.microsoft.com/office/drawing/2014/main" id="{68F9848A-E708-24B9-25F3-D9C1F06284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5895" y="3006496"/>
            <a:ext cx="5071399" cy="3385159"/>
          </a:xfrm>
          <a:prstGeom prst="rect">
            <a:avLst/>
          </a:prstGeom>
        </p:spPr>
      </p:pic>
      <p:sp>
        <p:nvSpPr>
          <p:cNvPr id="22" name="Rectangle 21">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F3DF46D-75E0-30D6-08AA-562F344E4E54}"/>
              </a:ext>
            </a:extLst>
          </p:cNvPr>
          <p:cNvPicPr>
            <a:picLocks noChangeAspect="1"/>
          </p:cNvPicPr>
          <p:nvPr/>
        </p:nvPicPr>
        <p:blipFill>
          <a:blip r:embed="rId6"/>
          <a:stretch>
            <a:fillRect/>
          </a:stretch>
        </p:blipFill>
        <p:spPr>
          <a:xfrm>
            <a:off x="7853268" y="724055"/>
            <a:ext cx="3567362" cy="2508145"/>
          </a:xfrm>
          <a:prstGeom prst="rect">
            <a:avLst/>
          </a:prstGeom>
        </p:spPr>
      </p:pic>
      <p:sp>
        <p:nvSpPr>
          <p:cNvPr id="24" name="Rectangle 23">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white coat giving a thumbs up&#10;&#10;AI-generated content may be incorrect.">
            <a:extLst>
              <a:ext uri="{FF2B5EF4-FFF2-40B4-BE49-F238E27FC236}">
                <a16:creationId xmlns:a16="http://schemas.microsoft.com/office/drawing/2014/main" id="{8DB5F6DB-4052-8A38-5E25-401EF49A07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2944" y="4172622"/>
            <a:ext cx="3187488" cy="2227687"/>
          </a:xfrm>
          <a:prstGeom prst="rect">
            <a:avLst/>
          </a:prstGeom>
        </p:spPr>
      </p:pic>
    </p:spTree>
    <p:extLst>
      <p:ext uri="{BB962C8B-B14F-4D97-AF65-F5344CB8AC3E}">
        <p14:creationId xmlns:p14="http://schemas.microsoft.com/office/powerpoint/2010/main" val="400434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37C662-7B05-6800-BF77-3D062D3909F8}"/>
              </a:ext>
            </a:extLst>
          </p:cNvPr>
          <p:cNvSpPr>
            <a:spLocks noGrp="1"/>
          </p:cNvSpPr>
          <p:nvPr>
            <p:ph idx="1"/>
          </p:nvPr>
        </p:nvSpPr>
        <p:spPr>
          <a:xfrm>
            <a:off x="413237" y="969137"/>
            <a:ext cx="7551091" cy="1705737"/>
          </a:xfrm>
        </p:spPr>
        <p:txBody>
          <a:bodyPr>
            <a:normAutofit/>
          </a:bodyPr>
          <a:lstStyle/>
          <a:p>
            <a:r>
              <a:rPr lang="en-US" sz="2000" dirty="0"/>
              <a:t>There are many parenting books and guidelines on the market</a:t>
            </a:r>
          </a:p>
          <a:p>
            <a:r>
              <a:rPr lang="en-US" sz="2000" dirty="0"/>
              <a:t>But typical parenting guides don’t fit every child.</a:t>
            </a:r>
          </a:p>
          <a:p>
            <a:r>
              <a:rPr lang="en-US" sz="2000" dirty="0"/>
              <a:t>Especially when a genetic condition is in the picture. </a:t>
            </a:r>
          </a:p>
        </p:txBody>
      </p:sp>
      <p:pic>
        <p:nvPicPr>
          <p:cNvPr id="7" name="Picture 6">
            <a:extLst>
              <a:ext uri="{FF2B5EF4-FFF2-40B4-BE49-F238E27FC236}">
                <a16:creationId xmlns:a16="http://schemas.microsoft.com/office/drawing/2014/main" id="{9EAE8348-645D-3B6A-80DF-07EB83A7295A}"/>
              </a:ext>
            </a:extLst>
          </p:cNvPr>
          <p:cNvPicPr>
            <a:picLocks noChangeAspect="1"/>
          </p:cNvPicPr>
          <p:nvPr/>
        </p:nvPicPr>
        <p:blipFill>
          <a:blip r:embed="rId3"/>
          <a:stretch>
            <a:fillRect/>
          </a:stretch>
        </p:blipFill>
        <p:spPr>
          <a:xfrm>
            <a:off x="9801624" y="640339"/>
            <a:ext cx="1195038" cy="170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B68B1A24-C52F-C014-D2F1-98E9E4E67436}"/>
              </a:ext>
            </a:extLst>
          </p:cNvPr>
          <p:cNvPicPr>
            <a:picLocks noChangeAspect="1"/>
          </p:cNvPicPr>
          <p:nvPr/>
        </p:nvPicPr>
        <p:blipFill>
          <a:blip r:embed="rId4"/>
          <a:stretch>
            <a:fillRect/>
          </a:stretch>
        </p:blipFill>
        <p:spPr>
          <a:xfrm>
            <a:off x="8289083" y="2609890"/>
            <a:ext cx="1388561" cy="1661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22B475C4-FB69-44DA-90D4-6440C1D6E7A8}"/>
              </a:ext>
            </a:extLst>
          </p:cNvPr>
          <p:cNvPicPr>
            <a:picLocks noChangeAspect="1"/>
          </p:cNvPicPr>
          <p:nvPr/>
        </p:nvPicPr>
        <p:blipFill>
          <a:blip r:embed="rId5"/>
          <a:stretch>
            <a:fillRect/>
          </a:stretch>
        </p:blipFill>
        <p:spPr>
          <a:xfrm>
            <a:off x="9079973" y="2139435"/>
            <a:ext cx="1305758" cy="15631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4E705774-5E74-3F42-56D0-8AAEA2858071}"/>
              </a:ext>
            </a:extLst>
          </p:cNvPr>
          <p:cNvPicPr>
            <a:picLocks noChangeAspect="1"/>
          </p:cNvPicPr>
          <p:nvPr/>
        </p:nvPicPr>
        <p:blipFill>
          <a:blip r:embed="rId6"/>
          <a:stretch>
            <a:fillRect/>
          </a:stretch>
        </p:blipFill>
        <p:spPr>
          <a:xfrm>
            <a:off x="10651581" y="311715"/>
            <a:ext cx="1238301" cy="17782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BAAC5BF7-FA20-F729-573F-687AAC7AF7DB}"/>
              </a:ext>
            </a:extLst>
          </p:cNvPr>
          <p:cNvPicPr>
            <a:picLocks noChangeAspect="1"/>
          </p:cNvPicPr>
          <p:nvPr/>
        </p:nvPicPr>
        <p:blipFill>
          <a:blip r:embed="rId7"/>
          <a:stretch>
            <a:fillRect/>
          </a:stretch>
        </p:blipFill>
        <p:spPr>
          <a:xfrm>
            <a:off x="10468294" y="2288874"/>
            <a:ext cx="1467456" cy="170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8A572819-B6CE-F938-1CCB-8541A8B844C7}"/>
              </a:ext>
            </a:extLst>
          </p:cNvPr>
          <p:cNvPicPr>
            <a:picLocks noChangeAspect="1"/>
          </p:cNvPicPr>
          <p:nvPr/>
        </p:nvPicPr>
        <p:blipFill>
          <a:blip r:embed="rId8"/>
          <a:stretch>
            <a:fillRect/>
          </a:stretch>
        </p:blipFill>
        <p:spPr>
          <a:xfrm>
            <a:off x="9163870" y="203645"/>
            <a:ext cx="1149586" cy="1705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Content Placeholder 4">
            <a:extLst>
              <a:ext uri="{FF2B5EF4-FFF2-40B4-BE49-F238E27FC236}">
                <a16:creationId xmlns:a16="http://schemas.microsoft.com/office/drawing/2014/main" id="{AD07E26E-8891-609D-2D06-AE22AA3105EE}"/>
              </a:ext>
            </a:extLst>
          </p:cNvPr>
          <p:cNvPicPr>
            <a:picLocks noChangeAspect="1"/>
          </p:cNvPicPr>
          <p:nvPr/>
        </p:nvPicPr>
        <p:blipFill>
          <a:blip r:embed="rId9"/>
          <a:stretch>
            <a:fillRect/>
          </a:stretch>
        </p:blipFill>
        <p:spPr>
          <a:xfrm>
            <a:off x="10300858" y="3669961"/>
            <a:ext cx="1359446" cy="1589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0965541D-E8AB-7654-46B0-D97868744EF7}"/>
              </a:ext>
            </a:extLst>
          </p:cNvPr>
          <p:cNvPicPr>
            <a:picLocks noChangeAspect="1"/>
          </p:cNvPicPr>
          <p:nvPr/>
        </p:nvPicPr>
        <p:blipFill>
          <a:blip r:embed="rId10"/>
          <a:stretch>
            <a:fillRect/>
          </a:stretch>
        </p:blipFill>
        <p:spPr>
          <a:xfrm>
            <a:off x="2202753" y="2552250"/>
            <a:ext cx="1853125" cy="130988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4" name="Picture 23">
            <a:extLst>
              <a:ext uri="{FF2B5EF4-FFF2-40B4-BE49-F238E27FC236}">
                <a16:creationId xmlns:a16="http://schemas.microsoft.com/office/drawing/2014/main" id="{C7B1A1D7-EC42-317C-454A-2948E571AF04}"/>
              </a:ext>
            </a:extLst>
          </p:cNvPr>
          <p:cNvPicPr>
            <a:picLocks noChangeAspect="1"/>
          </p:cNvPicPr>
          <p:nvPr/>
        </p:nvPicPr>
        <p:blipFill>
          <a:blip r:embed="rId11"/>
          <a:stretch>
            <a:fillRect/>
          </a:stretch>
        </p:blipFill>
        <p:spPr>
          <a:xfrm>
            <a:off x="3406432" y="3475421"/>
            <a:ext cx="1770319" cy="12758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6" name="Picture 25">
            <a:extLst>
              <a:ext uri="{FF2B5EF4-FFF2-40B4-BE49-F238E27FC236}">
                <a16:creationId xmlns:a16="http://schemas.microsoft.com/office/drawing/2014/main" id="{B3D24F1A-4910-2BB3-30A3-80C93A8A43D7}"/>
              </a:ext>
            </a:extLst>
          </p:cNvPr>
          <p:cNvPicPr>
            <a:picLocks noChangeAspect="1"/>
          </p:cNvPicPr>
          <p:nvPr/>
        </p:nvPicPr>
        <p:blipFill>
          <a:blip r:embed="rId12"/>
          <a:stretch>
            <a:fillRect/>
          </a:stretch>
        </p:blipFill>
        <p:spPr>
          <a:xfrm>
            <a:off x="3843275" y="2411533"/>
            <a:ext cx="1743664" cy="129103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C0068AC4-573B-6533-B215-5F48EC05F621}"/>
              </a:ext>
            </a:extLst>
          </p:cNvPr>
          <p:cNvPicPr>
            <a:picLocks noChangeAspect="1"/>
          </p:cNvPicPr>
          <p:nvPr/>
        </p:nvPicPr>
        <p:blipFill>
          <a:blip r:embed="rId13"/>
          <a:stretch>
            <a:fillRect/>
          </a:stretch>
        </p:blipFill>
        <p:spPr>
          <a:xfrm>
            <a:off x="9717376" y="2957983"/>
            <a:ext cx="1135079" cy="1705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Multiplication Sign 9">
            <a:extLst>
              <a:ext uri="{FF2B5EF4-FFF2-40B4-BE49-F238E27FC236}">
                <a16:creationId xmlns:a16="http://schemas.microsoft.com/office/drawing/2014/main" id="{72D31114-5897-3F9B-FE36-85C67CDA0168}"/>
              </a:ext>
            </a:extLst>
          </p:cNvPr>
          <p:cNvSpPr/>
          <p:nvPr/>
        </p:nvSpPr>
        <p:spPr>
          <a:xfrm>
            <a:off x="9322462" y="1011158"/>
            <a:ext cx="2432696" cy="306447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accent5"/>
                </a:solidFill>
                <a:prstDash val="solid"/>
              </a:ln>
              <a:solidFill>
                <a:srgbClr val="FF0000"/>
              </a:solidFill>
              <a:effectLst>
                <a:outerShdw blurRad="38100" dist="22860" dir="5400000" algn="tl" rotWithShape="0">
                  <a:srgbClr val="000000">
                    <a:alpha val="30000"/>
                  </a:srgbClr>
                </a:outerShdw>
              </a:effectLst>
            </a:endParaRPr>
          </a:p>
        </p:txBody>
      </p:sp>
      <p:sp>
        <p:nvSpPr>
          <p:cNvPr id="30" name="TextBox 29">
            <a:extLst>
              <a:ext uri="{FF2B5EF4-FFF2-40B4-BE49-F238E27FC236}">
                <a16:creationId xmlns:a16="http://schemas.microsoft.com/office/drawing/2014/main" id="{4A44251F-0DE4-C007-D6F7-73C423942186}"/>
              </a:ext>
            </a:extLst>
          </p:cNvPr>
          <p:cNvSpPr txBox="1"/>
          <p:nvPr/>
        </p:nvSpPr>
        <p:spPr>
          <a:xfrm>
            <a:off x="568714" y="440039"/>
            <a:ext cx="6096000" cy="461665"/>
          </a:xfrm>
          <a:prstGeom prst="rect">
            <a:avLst/>
          </a:prstGeom>
          <a:noFill/>
        </p:spPr>
        <p:txBody>
          <a:bodyPr wrap="square">
            <a:spAutoFit/>
          </a:bodyPr>
          <a:lstStyle/>
          <a:p>
            <a:r>
              <a:rPr lang="en-US" sz="2400" b="1" dirty="0">
                <a:solidFill>
                  <a:srgbClr val="7030A0"/>
                </a:solidFill>
              </a:rPr>
              <a:t>Typical guides fall short</a:t>
            </a:r>
          </a:p>
        </p:txBody>
      </p:sp>
      <p:pic>
        <p:nvPicPr>
          <p:cNvPr id="32" name="Picture 31">
            <a:extLst>
              <a:ext uri="{FF2B5EF4-FFF2-40B4-BE49-F238E27FC236}">
                <a16:creationId xmlns:a16="http://schemas.microsoft.com/office/drawing/2014/main" id="{A502722C-FA9B-B307-6C3F-1414C14F5742}"/>
              </a:ext>
            </a:extLst>
          </p:cNvPr>
          <p:cNvPicPr>
            <a:picLocks noChangeAspect="1"/>
          </p:cNvPicPr>
          <p:nvPr/>
        </p:nvPicPr>
        <p:blipFill>
          <a:blip r:embed="rId14"/>
          <a:stretch>
            <a:fillRect/>
          </a:stretch>
        </p:blipFill>
        <p:spPr>
          <a:xfrm>
            <a:off x="5033102" y="3198827"/>
            <a:ext cx="1793529" cy="130988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88" name="Rectangle 87">
            <a:extLst>
              <a:ext uri="{FF2B5EF4-FFF2-40B4-BE49-F238E27FC236}">
                <a16:creationId xmlns:a16="http://schemas.microsoft.com/office/drawing/2014/main" id="{233E2433-3F98-750E-FF05-C1DA4EE5ACB3}"/>
              </a:ext>
            </a:extLst>
          </p:cNvPr>
          <p:cNvSpPr/>
          <p:nvPr/>
        </p:nvSpPr>
        <p:spPr>
          <a:xfrm>
            <a:off x="320765" y="5770237"/>
            <a:ext cx="8229600" cy="73152"/>
          </a:xfrm>
          <a:prstGeom prst="rect">
            <a:avLst/>
          </a:prstGeom>
          <a:solidFill>
            <a:srgbClr val="DCDC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Oval 88">
            <a:extLst>
              <a:ext uri="{FF2B5EF4-FFF2-40B4-BE49-F238E27FC236}">
                <a16:creationId xmlns:a16="http://schemas.microsoft.com/office/drawing/2014/main" id="{B37D4FB9-A4B0-1459-D13C-0DA0FA229AAE}"/>
              </a:ext>
            </a:extLst>
          </p:cNvPr>
          <p:cNvSpPr/>
          <p:nvPr/>
        </p:nvSpPr>
        <p:spPr>
          <a:xfrm>
            <a:off x="924269" y="5678797"/>
            <a:ext cx="256032" cy="256032"/>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TextBox 89">
            <a:extLst>
              <a:ext uri="{FF2B5EF4-FFF2-40B4-BE49-F238E27FC236}">
                <a16:creationId xmlns:a16="http://schemas.microsoft.com/office/drawing/2014/main" id="{8AC29392-4499-ACBC-1C7E-5390A3447B20}"/>
              </a:ext>
            </a:extLst>
          </p:cNvPr>
          <p:cNvSpPr txBox="1"/>
          <p:nvPr/>
        </p:nvSpPr>
        <p:spPr>
          <a:xfrm>
            <a:off x="595085" y="5998837"/>
            <a:ext cx="553357" cy="307777"/>
          </a:xfrm>
          <a:prstGeom prst="rect">
            <a:avLst/>
          </a:prstGeom>
          <a:noFill/>
        </p:spPr>
        <p:txBody>
          <a:bodyPr wrap="square">
            <a:spAutoFit/>
          </a:bodyPr>
          <a:lstStyle/>
          <a:p>
            <a:pPr>
              <a:defRPr sz="1400">
                <a:solidFill>
                  <a:srgbClr val="787882"/>
                </a:solidFill>
              </a:defRPr>
            </a:pPr>
            <a:r>
              <a:rPr lang="en-US" dirty="0"/>
              <a:t>Birth</a:t>
            </a:r>
            <a:endParaRPr dirty="0"/>
          </a:p>
        </p:txBody>
      </p:sp>
      <p:sp>
        <p:nvSpPr>
          <p:cNvPr id="91" name="Oval 90">
            <a:extLst>
              <a:ext uri="{FF2B5EF4-FFF2-40B4-BE49-F238E27FC236}">
                <a16:creationId xmlns:a16="http://schemas.microsoft.com/office/drawing/2014/main" id="{9B816234-5957-5300-9CB1-E7B9FA161E6C}"/>
              </a:ext>
            </a:extLst>
          </p:cNvPr>
          <p:cNvSpPr/>
          <p:nvPr/>
        </p:nvSpPr>
        <p:spPr>
          <a:xfrm>
            <a:off x="2281356" y="5678797"/>
            <a:ext cx="256032" cy="256032"/>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a:extLst>
              <a:ext uri="{FF2B5EF4-FFF2-40B4-BE49-F238E27FC236}">
                <a16:creationId xmlns:a16="http://schemas.microsoft.com/office/drawing/2014/main" id="{7875DB37-28BE-F1A9-A51D-1E377729B4AC}"/>
              </a:ext>
            </a:extLst>
          </p:cNvPr>
          <p:cNvSpPr txBox="1"/>
          <p:nvPr/>
        </p:nvSpPr>
        <p:spPr>
          <a:xfrm>
            <a:off x="1966685" y="5998837"/>
            <a:ext cx="434734" cy="307777"/>
          </a:xfrm>
          <a:prstGeom prst="rect">
            <a:avLst/>
          </a:prstGeom>
          <a:noFill/>
        </p:spPr>
        <p:txBody>
          <a:bodyPr wrap="square">
            <a:spAutoFit/>
          </a:bodyPr>
          <a:lstStyle/>
          <a:p>
            <a:pPr>
              <a:defRPr sz="1400">
                <a:solidFill>
                  <a:srgbClr val="787882"/>
                </a:solidFill>
              </a:defRPr>
            </a:pPr>
            <a:r>
              <a:rPr lang="en-US" dirty="0"/>
              <a:t>2m</a:t>
            </a:r>
            <a:endParaRPr dirty="0"/>
          </a:p>
        </p:txBody>
      </p:sp>
      <p:sp>
        <p:nvSpPr>
          <p:cNvPr id="93" name="Oval 92">
            <a:extLst>
              <a:ext uri="{FF2B5EF4-FFF2-40B4-BE49-F238E27FC236}">
                <a16:creationId xmlns:a16="http://schemas.microsoft.com/office/drawing/2014/main" id="{76064285-6B85-11D1-CCDF-FD3F9F4F70AD}"/>
              </a:ext>
            </a:extLst>
          </p:cNvPr>
          <p:cNvSpPr/>
          <p:nvPr/>
        </p:nvSpPr>
        <p:spPr>
          <a:xfrm>
            <a:off x="3464272" y="5678797"/>
            <a:ext cx="256032" cy="256032"/>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4" name="TextBox 93">
            <a:extLst>
              <a:ext uri="{FF2B5EF4-FFF2-40B4-BE49-F238E27FC236}">
                <a16:creationId xmlns:a16="http://schemas.microsoft.com/office/drawing/2014/main" id="{0989B539-F78A-06A5-2325-873C7C64FE37}"/>
              </a:ext>
            </a:extLst>
          </p:cNvPr>
          <p:cNvSpPr txBox="1"/>
          <p:nvPr/>
        </p:nvSpPr>
        <p:spPr>
          <a:xfrm>
            <a:off x="3338285" y="5998837"/>
            <a:ext cx="434734" cy="307777"/>
          </a:xfrm>
          <a:prstGeom prst="rect">
            <a:avLst/>
          </a:prstGeom>
          <a:noFill/>
        </p:spPr>
        <p:txBody>
          <a:bodyPr wrap="square">
            <a:spAutoFit/>
          </a:bodyPr>
          <a:lstStyle/>
          <a:p>
            <a:pPr>
              <a:defRPr sz="1400">
                <a:solidFill>
                  <a:srgbClr val="787882"/>
                </a:solidFill>
              </a:defRPr>
            </a:pPr>
            <a:r>
              <a:rPr lang="en-US" dirty="0"/>
              <a:t>4m</a:t>
            </a:r>
            <a:endParaRPr dirty="0"/>
          </a:p>
        </p:txBody>
      </p:sp>
      <p:sp>
        <p:nvSpPr>
          <p:cNvPr id="95" name="Oval 94">
            <a:extLst>
              <a:ext uri="{FF2B5EF4-FFF2-40B4-BE49-F238E27FC236}">
                <a16:creationId xmlns:a16="http://schemas.microsoft.com/office/drawing/2014/main" id="{BA166EEE-E74D-DF07-E07D-B0289594F403}"/>
              </a:ext>
            </a:extLst>
          </p:cNvPr>
          <p:cNvSpPr/>
          <p:nvPr/>
        </p:nvSpPr>
        <p:spPr>
          <a:xfrm>
            <a:off x="4806848" y="5678797"/>
            <a:ext cx="256032" cy="256032"/>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6" name="TextBox 95">
            <a:extLst>
              <a:ext uri="{FF2B5EF4-FFF2-40B4-BE49-F238E27FC236}">
                <a16:creationId xmlns:a16="http://schemas.microsoft.com/office/drawing/2014/main" id="{D890C3B8-2752-D91E-3BA4-7FD20804D24D}"/>
              </a:ext>
            </a:extLst>
          </p:cNvPr>
          <p:cNvSpPr txBox="1"/>
          <p:nvPr/>
        </p:nvSpPr>
        <p:spPr>
          <a:xfrm>
            <a:off x="4709885" y="5998837"/>
            <a:ext cx="434734" cy="307777"/>
          </a:xfrm>
          <a:prstGeom prst="rect">
            <a:avLst/>
          </a:prstGeom>
          <a:noFill/>
        </p:spPr>
        <p:txBody>
          <a:bodyPr wrap="square">
            <a:spAutoFit/>
          </a:bodyPr>
          <a:lstStyle/>
          <a:p>
            <a:pPr>
              <a:defRPr sz="1400">
                <a:solidFill>
                  <a:srgbClr val="787882"/>
                </a:solidFill>
              </a:defRPr>
            </a:pPr>
            <a:r>
              <a:rPr lang="en-US" dirty="0"/>
              <a:t>6m</a:t>
            </a:r>
            <a:endParaRPr dirty="0"/>
          </a:p>
        </p:txBody>
      </p:sp>
      <p:sp>
        <p:nvSpPr>
          <p:cNvPr id="97" name="Oval 96">
            <a:extLst>
              <a:ext uri="{FF2B5EF4-FFF2-40B4-BE49-F238E27FC236}">
                <a16:creationId xmlns:a16="http://schemas.microsoft.com/office/drawing/2014/main" id="{A0751508-5D9C-00AA-8CC3-E21B4A9F1EE2}"/>
              </a:ext>
            </a:extLst>
          </p:cNvPr>
          <p:cNvSpPr/>
          <p:nvPr/>
        </p:nvSpPr>
        <p:spPr>
          <a:xfrm>
            <a:off x="6149412" y="5678797"/>
            <a:ext cx="256032" cy="256032"/>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TextBox 97">
            <a:extLst>
              <a:ext uri="{FF2B5EF4-FFF2-40B4-BE49-F238E27FC236}">
                <a16:creationId xmlns:a16="http://schemas.microsoft.com/office/drawing/2014/main" id="{73E17B1F-F0C2-2A64-C8DE-E1D8EB812A81}"/>
              </a:ext>
            </a:extLst>
          </p:cNvPr>
          <p:cNvSpPr txBox="1"/>
          <p:nvPr/>
        </p:nvSpPr>
        <p:spPr>
          <a:xfrm>
            <a:off x="6081485" y="5998837"/>
            <a:ext cx="434734" cy="307777"/>
          </a:xfrm>
          <a:prstGeom prst="rect">
            <a:avLst/>
          </a:prstGeom>
          <a:noFill/>
        </p:spPr>
        <p:txBody>
          <a:bodyPr wrap="square">
            <a:spAutoFit/>
          </a:bodyPr>
          <a:lstStyle/>
          <a:p>
            <a:pPr>
              <a:defRPr sz="1400">
                <a:solidFill>
                  <a:srgbClr val="787882"/>
                </a:solidFill>
              </a:defRPr>
            </a:pPr>
            <a:r>
              <a:rPr lang="en-US" dirty="0"/>
              <a:t>8m</a:t>
            </a:r>
            <a:endParaRPr dirty="0"/>
          </a:p>
        </p:txBody>
      </p:sp>
      <p:sp>
        <p:nvSpPr>
          <p:cNvPr id="99" name="Oval 98">
            <a:extLst>
              <a:ext uri="{FF2B5EF4-FFF2-40B4-BE49-F238E27FC236}">
                <a16:creationId xmlns:a16="http://schemas.microsoft.com/office/drawing/2014/main" id="{5CAB69C6-46C3-4421-8DC6-58B027BCAF5B}"/>
              </a:ext>
            </a:extLst>
          </p:cNvPr>
          <p:cNvSpPr/>
          <p:nvPr/>
        </p:nvSpPr>
        <p:spPr>
          <a:xfrm>
            <a:off x="7564554" y="5678797"/>
            <a:ext cx="256032" cy="256032"/>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a:extLst>
              <a:ext uri="{FF2B5EF4-FFF2-40B4-BE49-F238E27FC236}">
                <a16:creationId xmlns:a16="http://schemas.microsoft.com/office/drawing/2014/main" id="{4E0516B8-0C89-99E4-1027-77559E5E09F3}"/>
              </a:ext>
            </a:extLst>
          </p:cNvPr>
          <p:cNvSpPr txBox="1"/>
          <p:nvPr/>
        </p:nvSpPr>
        <p:spPr>
          <a:xfrm>
            <a:off x="7453085" y="5998837"/>
            <a:ext cx="530915" cy="307777"/>
          </a:xfrm>
          <a:prstGeom prst="rect">
            <a:avLst/>
          </a:prstGeom>
          <a:noFill/>
        </p:spPr>
        <p:txBody>
          <a:bodyPr wrap="square">
            <a:spAutoFit/>
          </a:bodyPr>
          <a:lstStyle/>
          <a:p>
            <a:pPr>
              <a:defRPr sz="1400">
                <a:solidFill>
                  <a:srgbClr val="787882"/>
                </a:solidFill>
              </a:defRPr>
            </a:pPr>
            <a:r>
              <a:rPr lang="en-US" dirty="0"/>
              <a:t>10m</a:t>
            </a:r>
            <a:endParaRPr dirty="0"/>
          </a:p>
        </p:txBody>
      </p:sp>
      <p:pic>
        <p:nvPicPr>
          <p:cNvPr id="101" name="Picture 100">
            <a:extLst>
              <a:ext uri="{FF2B5EF4-FFF2-40B4-BE49-F238E27FC236}">
                <a16:creationId xmlns:a16="http://schemas.microsoft.com/office/drawing/2014/main" id="{779FB699-230E-4290-23BC-B3E1DB68D440}"/>
              </a:ext>
            </a:extLst>
          </p:cNvPr>
          <p:cNvPicPr>
            <a:picLocks noChangeAspect="1"/>
          </p:cNvPicPr>
          <p:nvPr/>
        </p:nvPicPr>
        <p:blipFill>
          <a:blip r:embed="rId15"/>
          <a:stretch>
            <a:fillRect/>
          </a:stretch>
        </p:blipFill>
        <p:spPr>
          <a:xfrm>
            <a:off x="6904920" y="6015286"/>
            <a:ext cx="476719" cy="582656"/>
          </a:xfrm>
          <a:prstGeom prst="rect">
            <a:avLst/>
          </a:prstGeom>
        </p:spPr>
      </p:pic>
      <p:pic>
        <p:nvPicPr>
          <p:cNvPr id="102" name="Picture 101">
            <a:extLst>
              <a:ext uri="{FF2B5EF4-FFF2-40B4-BE49-F238E27FC236}">
                <a16:creationId xmlns:a16="http://schemas.microsoft.com/office/drawing/2014/main" id="{359384A5-2632-EE03-2D2C-9BEAC4A27536}"/>
              </a:ext>
            </a:extLst>
          </p:cNvPr>
          <p:cNvPicPr>
            <a:picLocks noChangeAspect="1"/>
          </p:cNvPicPr>
          <p:nvPr/>
        </p:nvPicPr>
        <p:blipFill>
          <a:blip r:embed="rId16"/>
          <a:stretch>
            <a:fillRect/>
          </a:stretch>
        </p:blipFill>
        <p:spPr>
          <a:xfrm>
            <a:off x="8044219" y="5032983"/>
            <a:ext cx="506146" cy="729792"/>
          </a:xfrm>
          <a:prstGeom prst="rect">
            <a:avLst/>
          </a:prstGeom>
        </p:spPr>
      </p:pic>
      <p:pic>
        <p:nvPicPr>
          <p:cNvPr id="103" name="Picture 102">
            <a:extLst>
              <a:ext uri="{FF2B5EF4-FFF2-40B4-BE49-F238E27FC236}">
                <a16:creationId xmlns:a16="http://schemas.microsoft.com/office/drawing/2014/main" id="{1000D6B1-2A11-4408-8194-073304A39733}"/>
              </a:ext>
            </a:extLst>
          </p:cNvPr>
          <p:cNvPicPr>
            <a:picLocks noChangeAspect="1"/>
          </p:cNvPicPr>
          <p:nvPr/>
        </p:nvPicPr>
        <p:blipFill>
          <a:blip r:embed="rId17"/>
          <a:stretch>
            <a:fillRect/>
          </a:stretch>
        </p:blipFill>
        <p:spPr>
          <a:xfrm>
            <a:off x="4837501" y="4988490"/>
            <a:ext cx="659167" cy="682709"/>
          </a:xfrm>
          <a:prstGeom prst="rect">
            <a:avLst/>
          </a:prstGeom>
        </p:spPr>
      </p:pic>
      <p:pic>
        <p:nvPicPr>
          <p:cNvPr id="104" name="Picture 103">
            <a:extLst>
              <a:ext uri="{FF2B5EF4-FFF2-40B4-BE49-F238E27FC236}">
                <a16:creationId xmlns:a16="http://schemas.microsoft.com/office/drawing/2014/main" id="{8A7E9F1D-3E5C-2FEB-6B1F-B6FAE1CE84A6}"/>
              </a:ext>
            </a:extLst>
          </p:cNvPr>
          <p:cNvPicPr>
            <a:picLocks noChangeAspect="1"/>
          </p:cNvPicPr>
          <p:nvPr/>
        </p:nvPicPr>
        <p:blipFill>
          <a:blip r:embed="rId18"/>
          <a:stretch>
            <a:fillRect/>
          </a:stretch>
        </p:blipFill>
        <p:spPr>
          <a:xfrm>
            <a:off x="3514472" y="6272413"/>
            <a:ext cx="588541" cy="582656"/>
          </a:xfrm>
          <a:prstGeom prst="rect">
            <a:avLst/>
          </a:prstGeom>
        </p:spPr>
      </p:pic>
      <p:pic>
        <p:nvPicPr>
          <p:cNvPr id="105" name="Picture 104">
            <a:extLst>
              <a:ext uri="{FF2B5EF4-FFF2-40B4-BE49-F238E27FC236}">
                <a16:creationId xmlns:a16="http://schemas.microsoft.com/office/drawing/2014/main" id="{92FC6AC3-7FC3-4ACE-E27B-2CB4FF9D1B2E}"/>
              </a:ext>
            </a:extLst>
          </p:cNvPr>
          <p:cNvPicPr>
            <a:picLocks noChangeAspect="1"/>
          </p:cNvPicPr>
          <p:nvPr/>
        </p:nvPicPr>
        <p:blipFill>
          <a:blip r:embed="rId19"/>
          <a:stretch>
            <a:fillRect/>
          </a:stretch>
        </p:blipFill>
        <p:spPr>
          <a:xfrm>
            <a:off x="2071835" y="5209241"/>
            <a:ext cx="659167" cy="435521"/>
          </a:xfrm>
          <a:prstGeom prst="rect">
            <a:avLst/>
          </a:prstGeom>
        </p:spPr>
      </p:pic>
      <p:pic>
        <p:nvPicPr>
          <p:cNvPr id="107" name="Picture 106">
            <a:extLst>
              <a:ext uri="{FF2B5EF4-FFF2-40B4-BE49-F238E27FC236}">
                <a16:creationId xmlns:a16="http://schemas.microsoft.com/office/drawing/2014/main" id="{6DC77DCD-A51C-B948-47C4-BE62028514B3}"/>
              </a:ext>
            </a:extLst>
          </p:cNvPr>
          <p:cNvPicPr>
            <a:picLocks noChangeAspect="1"/>
          </p:cNvPicPr>
          <p:nvPr/>
        </p:nvPicPr>
        <p:blipFill>
          <a:blip r:embed="rId20"/>
          <a:stretch>
            <a:fillRect/>
          </a:stretch>
        </p:blipFill>
        <p:spPr>
          <a:xfrm>
            <a:off x="8673327" y="5244315"/>
            <a:ext cx="1363472" cy="1106082"/>
          </a:xfrm>
          <a:prstGeom prst="rect">
            <a:avLst/>
          </a:prstGeom>
        </p:spPr>
      </p:pic>
    </p:spTree>
    <p:extLst>
      <p:ext uri="{BB962C8B-B14F-4D97-AF65-F5344CB8AC3E}">
        <p14:creationId xmlns:p14="http://schemas.microsoft.com/office/powerpoint/2010/main" val="395633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erson yelling at a group of kids&#10;&#10;AI-generated content may be incorrect.">
            <a:extLst>
              <a:ext uri="{FF2B5EF4-FFF2-40B4-BE49-F238E27FC236}">
                <a16:creationId xmlns:a16="http://schemas.microsoft.com/office/drawing/2014/main" id="{E10B411A-EEC9-1DD9-3310-B2B2CED29495}"/>
              </a:ext>
            </a:extLst>
          </p:cNvPr>
          <p:cNvPicPr>
            <a:picLocks noChangeAspect="1"/>
          </p:cNvPicPr>
          <p:nvPr/>
        </p:nvPicPr>
        <p:blipFill>
          <a:blip r:embed="rId3">
            <a:extLst>
              <a:ext uri="{28A0092B-C50C-407E-A947-70E740481C1C}">
                <a14:useLocalDpi xmlns:a14="http://schemas.microsoft.com/office/drawing/2010/main" val="0"/>
              </a:ext>
            </a:extLst>
          </a:blip>
          <a:srcRect r="13054"/>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18" name="Content Placeholder 2">
            <a:extLst>
              <a:ext uri="{FF2B5EF4-FFF2-40B4-BE49-F238E27FC236}">
                <a16:creationId xmlns:a16="http://schemas.microsoft.com/office/drawing/2014/main" id="{AB38BCCC-7DE6-4CC8-78E0-A143E71FB2F6}"/>
              </a:ext>
            </a:extLst>
          </p:cNvPr>
          <p:cNvGraphicFramePr>
            <a:graphicFrameLocks noGrp="1"/>
          </p:cNvGraphicFramePr>
          <p:nvPr>
            <p:ph idx="1"/>
            <p:extLst>
              <p:ext uri="{D42A27DB-BD31-4B8C-83A1-F6EECF244321}">
                <p14:modId xmlns:p14="http://schemas.microsoft.com/office/powerpoint/2010/main" val="571655182"/>
              </p:ext>
            </p:extLst>
          </p:nvPr>
        </p:nvGraphicFramePr>
        <p:xfrm>
          <a:off x="990600" y="894217"/>
          <a:ext cx="4619621" cy="56332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a:extLst>
              <a:ext uri="{FF2B5EF4-FFF2-40B4-BE49-F238E27FC236}">
                <a16:creationId xmlns:a16="http://schemas.microsoft.com/office/drawing/2014/main" id="{D8E7230E-D8B3-01F7-9813-ABFFC150B25C}"/>
              </a:ext>
            </a:extLst>
          </p:cNvPr>
          <p:cNvSpPr txBox="1"/>
          <p:nvPr/>
        </p:nvSpPr>
        <p:spPr>
          <a:xfrm>
            <a:off x="568714" y="440039"/>
            <a:ext cx="6096000" cy="461665"/>
          </a:xfrm>
          <a:prstGeom prst="rect">
            <a:avLst/>
          </a:prstGeom>
          <a:noFill/>
        </p:spPr>
        <p:txBody>
          <a:bodyPr wrap="square">
            <a:spAutoFit/>
          </a:bodyPr>
          <a:lstStyle/>
          <a:p>
            <a:r>
              <a:rPr lang="en-US" sz="2400" b="1" dirty="0">
                <a:solidFill>
                  <a:srgbClr val="7030A0"/>
                </a:solidFill>
              </a:rPr>
              <a:t>Diagnosis… then what?</a:t>
            </a:r>
            <a:endParaRPr lang="en-US" sz="2200" b="1" dirty="0">
              <a:solidFill>
                <a:srgbClr val="7030A0"/>
              </a:solidFill>
            </a:endParaRPr>
          </a:p>
        </p:txBody>
      </p:sp>
    </p:spTree>
    <p:extLst>
      <p:ext uri="{BB962C8B-B14F-4D97-AF65-F5344CB8AC3E}">
        <p14:creationId xmlns:p14="http://schemas.microsoft.com/office/powerpoint/2010/main" val="1826293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2">
            <a:extLst>
              <a:ext uri="{FF2B5EF4-FFF2-40B4-BE49-F238E27FC236}">
                <a16:creationId xmlns:a16="http://schemas.microsoft.com/office/drawing/2014/main" id="{F581328E-B6DE-35E0-AF22-6354164D0903}"/>
              </a:ext>
            </a:extLst>
          </p:cNvPr>
          <p:cNvGraphicFramePr>
            <a:graphicFrameLocks noGrp="1"/>
          </p:cNvGraphicFramePr>
          <p:nvPr>
            <p:ph idx="1"/>
            <p:extLst>
              <p:ext uri="{D42A27DB-BD31-4B8C-83A1-F6EECF244321}">
                <p14:modId xmlns:p14="http://schemas.microsoft.com/office/powerpoint/2010/main" val="233980434"/>
              </p:ext>
            </p:extLst>
          </p:nvPr>
        </p:nvGraphicFramePr>
        <p:xfrm>
          <a:off x="649966" y="1184554"/>
          <a:ext cx="5102726" cy="3039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37B42C7-80B1-3A67-7B81-E8006F4259BD}"/>
              </a:ext>
            </a:extLst>
          </p:cNvPr>
          <p:cNvPicPr>
            <a:picLocks noChangeAspect="1"/>
          </p:cNvPicPr>
          <p:nvPr/>
        </p:nvPicPr>
        <p:blipFill>
          <a:blip r:embed="rId8"/>
          <a:stretch>
            <a:fillRect/>
          </a:stretch>
        </p:blipFill>
        <p:spPr>
          <a:xfrm>
            <a:off x="6439309" y="531984"/>
            <a:ext cx="5134770" cy="2398725"/>
          </a:xfrm>
          <a:prstGeom prst="rect">
            <a:avLst/>
          </a:prstGeom>
        </p:spPr>
      </p:pic>
      <p:sp>
        <p:nvSpPr>
          <p:cNvPr id="10" name="TextBox 9">
            <a:extLst>
              <a:ext uri="{FF2B5EF4-FFF2-40B4-BE49-F238E27FC236}">
                <a16:creationId xmlns:a16="http://schemas.microsoft.com/office/drawing/2014/main" id="{6D34DEFE-D2D4-F273-3999-A171585DC44E}"/>
              </a:ext>
            </a:extLst>
          </p:cNvPr>
          <p:cNvSpPr txBox="1"/>
          <p:nvPr/>
        </p:nvSpPr>
        <p:spPr>
          <a:xfrm>
            <a:off x="665206" y="506812"/>
            <a:ext cx="6096000" cy="461665"/>
          </a:xfrm>
          <a:prstGeom prst="rect">
            <a:avLst/>
          </a:prstGeom>
          <a:noFill/>
        </p:spPr>
        <p:txBody>
          <a:bodyPr wrap="square">
            <a:spAutoFit/>
          </a:bodyPr>
          <a:lstStyle/>
          <a:p>
            <a:r>
              <a:rPr lang="en-US" sz="2400" b="1" dirty="0">
                <a:solidFill>
                  <a:srgbClr val="7030A0"/>
                </a:solidFill>
              </a:rPr>
              <a:t>Genex – Genetics Made Practical </a:t>
            </a:r>
          </a:p>
        </p:txBody>
      </p:sp>
      <p:pic>
        <p:nvPicPr>
          <p:cNvPr id="35" name="Picture 34">
            <a:extLst>
              <a:ext uri="{FF2B5EF4-FFF2-40B4-BE49-F238E27FC236}">
                <a16:creationId xmlns:a16="http://schemas.microsoft.com/office/drawing/2014/main" id="{2F8D1309-28CB-2B66-F77E-AB72F4A0DF42}"/>
              </a:ext>
            </a:extLst>
          </p:cNvPr>
          <p:cNvPicPr>
            <a:picLocks noChangeAspect="1"/>
          </p:cNvPicPr>
          <p:nvPr/>
        </p:nvPicPr>
        <p:blipFill>
          <a:blip r:embed="rId9"/>
          <a:stretch>
            <a:fillRect/>
          </a:stretch>
        </p:blipFill>
        <p:spPr>
          <a:xfrm>
            <a:off x="1088571" y="4592328"/>
            <a:ext cx="1346880" cy="1327775"/>
          </a:xfrm>
          <a:prstGeom prst="rect">
            <a:avLst/>
          </a:prstGeom>
        </p:spPr>
      </p:pic>
      <p:pic>
        <p:nvPicPr>
          <p:cNvPr id="36" name="Picture 35">
            <a:extLst>
              <a:ext uri="{FF2B5EF4-FFF2-40B4-BE49-F238E27FC236}">
                <a16:creationId xmlns:a16="http://schemas.microsoft.com/office/drawing/2014/main" id="{9508A0BE-EAB4-03DE-C8F9-434480703C46}"/>
              </a:ext>
            </a:extLst>
          </p:cNvPr>
          <p:cNvPicPr>
            <a:picLocks noChangeAspect="1"/>
          </p:cNvPicPr>
          <p:nvPr/>
        </p:nvPicPr>
        <p:blipFill>
          <a:blip r:embed="rId10"/>
          <a:stretch>
            <a:fillRect/>
          </a:stretch>
        </p:blipFill>
        <p:spPr>
          <a:xfrm>
            <a:off x="3449507" y="4604613"/>
            <a:ext cx="1674036" cy="1398312"/>
          </a:xfrm>
          <a:prstGeom prst="rect">
            <a:avLst/>
          </a:prstGeom>
        </p:spPr>
      </p:pic>
      <p:pic>
        <p:nvPicPr>
          <p:cNvPr id="38" name="Picture 37">
            <a:extLst>
              <a:ext uri="{FF2B5EF4-FFF2-40B4-BE49-F238E27FC236}">
                <a16:creationId xmlns:a16="http://schemas.microsoft.com/office/drawing/2014/main" id="{2328DF23-55AA-BEAE-8698-661C2B5E439E}"/>
              </a:ext>
            </a:extLst>
          </p:cNvPr>
          <p:cNvPicPr>
            <a:picLocks noChangeAspect="1"/>
          </p:cNvPicPr>
          <p:nvPr/>
        </p:nvPicPr>
        <p:blipFill>
          <a:blip r:embed="rId11"/>
          <a:stretch>
            <a:fillRect/>
          </a:stretch>
        </p:blipFill>
        <p:spPr>
          <a:xfrm>
            <a:off x="8474992" y="3501013"/>
            <a:ext cx="1354330" cy="1327775"/>
          </a:xfrm>
          <a:prstGeom prst="rect">
            <a:avLst/>
          </a:prstGeom>
        </p:spPr>
      </p:pic>
      <p:sp>
        <p:nvSpPr>
          <p:cNvPr id="39" name="Arrow: Right 38">
            <a:extLst>
              <a:ext uri="{FF2B5EF4-FFF2-40B4-BE49-F238E27FC236}">
                <a16:creationId xmlns:a16="http://schemas.microsoft.com/office/drawing/2014/main" id="{6B8AA5AA-E942-36D2-ABB8-F0522E2A4C59}"/>
              </a:ext>
            </a:extLst>
          </p:cNvPr>
          <p:cNvSpPr/>
          <p:nvPr/>
        </p:nvSpPr>
        <p:spPr>
          <a:xfrm>
            <a:off x="2746953" y="4938629"/>
            <a:ext cx="889098" cy="24918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DF944789-4F14-B9D5-5BCB-1BF0EA68848F}"/>
              </a:ext>
            </a:extLst>
          </p:cNvPr>
          <p:cNvSpPr/>
          <p:nvPr/>
        </p:nvSpPr>
        <p:spPr>
          <a:xfrm rot="649995">
            <a:off x="7714918" y="5267624"/>
            <a:ext cx="872088" cy="240565"/>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91840DC7-5FD2-0651-2D43-5EE039862545}"/>
              </a:ext>
            </a:extLst>
          </p:cNvPr>
          <p:cNvSpPr/>
          <p:nvPr/>
        </p:nvSpPr>
        <p:spPr>
          <a:xfrm>
            <a:off x="5089566" y="4921977"/>
            <a:ext cx="850838" cy="249184"/>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Arrow: Right 41">
            <a:extLst>
              <a:ext uri="{FF2B5EF4-FFF2-40B4-BE49-F238E27FC236}">
                <a16:creationId xmlns:a16="http://schemas.microsoft.com/office/drawing/2014/main" id="{8913A4DE-77E4-90EA-F8B6-521F1829873E}"/>
              </a:ext>
            </a:extLst>
          </p:cNvPr>
          <p:cNvSpPr/>
          <p:nvPr/>
        </p:nvSpPr>
        <p:spPr>
          <a:xfrm rot="20338541">
            <a:off x="7650352" y="4737519"/>
            <a:ext cx="852530" cy="232490"/>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AE10BDDA-C707-CD8E-7DC2-9FE4C43977CE}"/>
              </a:ext>
            </a:extLst>
          </p:cNvPr>
          <p:cNvPicPr>
            <a:picLocks noChangeAspect="1"/>
          </p:cNvPicPr>
          <p:nvPr/>
        </p:nvPicPr>
        <p:blipFill>
          <a:blip r:embed="rId12"/>
          <a:stretch>
            <a:fillRect/>
          </a:stretch>
        </p:blipFill>
        <p:spPr>
          <a:xfrm>
            <a:off x="6295192" y="4329310"/>
            <a:ext cx="1095259" cy="1717004"/>
          </a:xfrm>
          <a:prstGeom prst="rect">
            <a:avLst/>
          </a:prstGeom>
        </p:spPr>
      </p:pic>
      <p:pic>
        <p:nvPicPr>
          <p:cNvPr id="43" name="Picture 42">
            <a:extLst>
              <a:ext uri="{FF2B5EF4-FFF2-40B4-BE49-F238E27FC236}">
                <a16:creationId xmlns:a16="http://schemas.microsoft.com/office/drawing/2014/main" id="{AAF68AB4-8DAB-E04E-AC1A-43AFA306CFDD}"/>
              </a:ext>
            </a:extLst>
          </p:cNvPr>
          <p:cNvPicPr>
            <a:picLocks noChangeAspect="1"/>
          </p:cNvPicPr>
          <p:nvPr/>
        </p:nvPicPr>
        <p:blipFill>
          <a:blip r:embed="rId8"/>
          <a:stretch>
            <a:fillRect/>
          </a:stretch>
        </p:blipFill>
        <p:spPr>
          <a:xfrm>
            <a:off x="6546751" y="4868867"/>
            <a:ext cx="551823" cy="257786"/>
          </a:xfrm>
          <a:prstGeom prst="rect">
            <a:avLst/>
          </a:prstGeom>
        </p:spPr>
      </p:pic>
      <p:pic>
        <p:nvPicPr>
          <p:cNvPr id="37" name="Picture 36">
            <a:extLst>
              <a:ext uri="{FF2B5EF4-FFF2-40B4-BE49-F238E27FC236}">
                <a16:creationId xmlns:a16="http://schemas.microsoft.com/office/drawing/2014/main" id="{687E4987-E808-7B0F-8D1A-0AD0B3F142E4}"/>
              </a:ext>
            </a:extLst>
          </p:cNvPr>
          <p:cNvPicPr>
            <a:picLocks noChangeAspect="1"/>
          </p:cNvPicPr>
          <p:nvPr/>
        </p:nvPicPr>
        <p:blipFill>
          <a:blip r:embed="rId13"/>
          <a:stretch>
            <a:fillRect/>
          </a:stretch>
        </p:blipFill>
        <p:spPr>
          <a:xfrm>
            <a:off x="8662704" y="4770732"/>
            <a:ext cx="2101068" cy="1427753"/>
          </a:xfrm>
          <a:prstGeom prst="rect">
            <a:avLst/>
          </a:prstGeom>
        </p:spPr>
      </p:pic>
    </p:spTree>
    <p:extLst>
      <p:ext uri="{BB962C8B-B14F-4D97-AF65-F5344CB8AC3E}">
        <p14:creationId xmlns:p14="http://schemas.microsoft.com/office/powerpoint/2010/main" val="2191057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059494"/>
            <a:ext cx="3450143" cy="4762752"/>
          </a:xfrm>
        </p:spPr>
        <p:txBody>
          <a:bodyPr>
            <a:normAutofit/>
          </a:bodyPr>
          <a:lstStyle/>
          <a:p>
            <a:pPr marL="0" indent="0">
              <a:buNone/>
            </a:pPr>
            <a:r>
              <a:rPr lang="en-US" sz="1800" dirty="0"/>
              <a:t>With curated:</a:t>
            </a:r>
          </a:p>
          <a:p>
            <a:r>
              <a:rPr lang="en-US" sz="1800" dirty="0"/>
              <a:t>5–10 minutes exercises</a:t>
            </a:r>
          </a:p>
          <a:p>
            <a:r>
              <a:rPr lang="en-US" sz="1800" dirty="0"/>
              <a:t>gentle reminders </a:t>
            </a:r>
          </a:p>
          <a:p>
            <a:r>
              <a:rPr lang="en-US" sz="1800" dirty="0"/>
              <a:t>progress tracking</a:t>
            </a:r>
          </a:p>
          <a:p>
            <a:r>
              <a:rPr lang="en-US" sz="1800" dirty="0"/>
              <a:t>community support </a:t>
            </a:r>
          </a:p>
          <a:p>
            <a:pPr marL="0" indent="0">
              <a:buNone/>
            </a:pPr>
            <a:endParaRPr lang="en-US" sz="1800" dirty="0"/>
          </a:p>
          <a:p>
            <a:pPr marL="0" indent="0">
              <a:buNone/>
            </a:pPr>
            <a:r>
              <a:rPr lang="en-US" sz="1800" dirty="0"/>
              <a:t>Helps: </a:t>
            </a:r>
          </a:p>
          <a:p>
            <a:r>
              <a:rPr lang="en-US" sz="1800" dirty="0"/>
              <a:t>families gain confidence</a:t>
            </a:r>
          </a:p>
          <a:p>
            <a:r>
              <a:rPr lang="en-US" sz="1800" dirty="0"/>
              <a:t>schools stay aligned </a:t>
            </a:r>
          </a:p>
          <a:p>
            <a:r>
              <a:rPr lang="en-US" sz="1800" dirty="0"/>
              <a:t>and children get consistent help - every day.</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430887"/>
          </a:xfrm>
          <a:prstGeom prst="rect">
            <a:avLst/>
          </a:prstGeom>
          <a:noFill/>
        </p:spPr>
        <p:txBody>
          <a:bodyPr wrap="square">
            <a:spAutoFit/>
          </a:bodyPr>
          <a:lstStyle/>
          <a:p>
            <a:r>
              <a:rPr lang="en-US" sz="2200" b="1" dirty="0">
                <a:solidFill>
                  <a:srgbClr val="7030A0"/>
                </a:solidFill>
              </a:rPr>
              <a:t>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6237090" y="558633"/>
            <a:ext cx="3207658" cy="5617077"/>
          </a:xfrm>
          <a:prstGeom prst="rect">
            <a:avLst/>
          </a:prstGeom>
        </p:spPr>
      </p:pic>
    </p:spTree>
    <p:extLst>
      <p:ext uri="{BB962C8B-B14F-4D97-AF65-F5344CB8AC3E}">
        <p14:creationId xmlns:p14="http://schemas.microsoft.com/office/powerpoint/2010/main" val="358466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059494"/>
            <a:ext cx="3450143" cy="4762752"/>
          </a:xfrm>
        </p:spPr>
        <p:txBody>
          <a:bodyPr>
            <a:normAutofit/>
          </a:bodyPr>
          <a:lstStyle/>
          <a:p>
            <a:pPr marL="0" indent="0">
              <a:buNone/>
            </a:pPr>
            <a:r>
              <a:rPr lang="en-US" sz="1800" dirty="0"/>
              <a:t>With: </a:t>
            </a:r>
          </a:p>
          <a:p>
            <a:r>
              <a:rPr lang="en-US" sz="1800" dirty="0"/>
              <a:t>Search and condition cards with source and confidence </a:t>
            </a:r>
          </a:p>
          <a:p>
            <a:r>
              <a:rPr lang="en-US" sz="1800" dirty="0"/>
              <a:t>At a glance visuals </a:t>
            </a:r>
          </a:p>
          <a:p>
            <a:r>
              <a:rPr lang="en-US" sz="1800" dirty="0"/>
              <a:t>Research lens including centers and top clinicians </a:t>
            </a:r>
          </a:p>
          <a:p>
            <a:endParaRPr lang="en-US" sz="1800" dirty="0"/>
          </a:p>
          <a:p>
            <a:pPr marL="0" indent="0">
              <a:buNone/>
            </a:pPr>
            <a:r>
              <a:rPr lang="en-US" sz="1800" dirty="0"/>
              <a:t>Helps: </a:t>
            </a:r>
          </a:p>
          <a:p>
            <a:r>
              <a:rPr lang="en-US" sz="1800" dirty="0"/>
              <a:t>Families understand their child’s situation better </a:t>
            </a:r>
          </a:p>
          <a:p>
            <a:r>
              <a:rPr lang="en-US" sz="1800" dirty="0"/>
              <a:t>Know what to ask your doctor </a:t>
            </a:r>
          </a:p>
          <a:p>
            <a:r>
              <a:rPr lang="en-US" sz="1800" dirty="0"/>
              <a:t>Providers give feedback and modify suggestions</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430887"/>
          </a:xfrm>
          <a:prstGeom prst="rect">
            <a:avLst/>
          </a:prstGeom>
          <a:noFill/>
        </p:spPr>
        <p:txBody>
          <a:bodyPr wrap="square">
            <a:spAutoFit/>
          </a:bodyPr>
          <a:lstStyle/>
          <a:p>
            <a:r>
              <a:rPr lang="en-US" sz="2200" b="1" dirty="0">
                <a:solidFill>
                  <a:srgbClr val="7030A0"/>
                </a:solidFill>
              </a:rPr>
              <a:t>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 Conditions Dashboard — Mozilla Firefox 2025-09-24 11-53-27">
            <a:hlinkClick r:id="" action="ppaction://media"/>
            <a:extLst>
              <a:ext uri="{FF2B5EF4-FFF2-40B4-BE49-F238E27FC236}">
                <a16:creationId xmlns:a16="http://schemas.microsoft.com/office/drawing/2014/main" id="{CEED6C31-B88A-4C3F-B7A3-C5AEA42A47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05441" y="1554718"/>
            <a:ext cx="7093395" cy="3768366"/>
          </a:xfrm>
          <a:prstGeom prst="rect">
            <a:avLst/>
          </a:prstGeom>
        </p:spPr>
      </p:pic>
    </p:spTree>
    <p:extLst>
      <p:ext uri="{BB962C8B-B14F-4D97-AF65-F5344CB8AC3E}">
        <p14:creationId xmlns:p14="http://schemas.microsoft.com/office/powerpoint/2010/main" val="10083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showWhenStopped="0">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059494"/>
            <a:ext cx="3450143" cy="4762752"/>
          </a:xfrm>
        </p:spPr>
        <p:txBody>
          <a:bodyPr>
            <a:normAutofit/>
          </a:bodyPr>
          <a:lstStyle/>
          <a:p>
            <a:pPr marL="0" indent="0">
              <a:buNone/>
            </a:pPr>
            <a:r>
              <a:rPr lang="en-US" sz="1800" dirty="0"/>
              <a:t>With: </a:t>
            </a:r>
          </a:p>
          <a:p>
            <a:r>
              <a:rPr lang="en-US" sz="1800" dirty="0"/>
              <a:t>Evidence-tagged condition panels</a:t>
            </a:r>
          </a:p>
          <a:p>
            <a:r>
              <a:rPr lang="en-US" sz="1800" dirty="0"/>
              <a:t>Knowledge graph-powered gene chips and relationships</a:t>
            </a:r>
          </a:p>
          <a:p>
            <a:r>
              <a:rPr lang="en-US" sz="1800" dirty="0"/>
              <a:t>And many more features like data exports and expert in the loop feedback </a:t>
            </a:r>
          </a:p>
          <a:p>
            <a:pPr marL="0" indent="0">
              <a:buNone/>
            </a:pPr>
            <a:endParaRPr lang="en-US" sz="1800" dirty="0"/>
          </a:p>
          <a:p>
            <a:pPr marL="0" indent="0">
              <a:buNone/>
            </a:pPr>
            <a:r>
              <a:rPr lang="en-US" sz="1800" dirty="0"/>
              <a:t>Helps: </a:t>
            </a:r>
          </a:p>
          <a:p>
            <a:r>
              <a:rPr lang="en-US" sz="1800" dirty="0"/>
              <a:t>Clinicians and providers can co-create the plan</a:t>
            </a:r>
          </a:p>
          <a:p>
            <a:r>
              <a:rPr lang="en-US" sz="1800" dirty="0"/>
              <a:t>Keep home and school on the same page </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430887"/>
          </a:xfrm>
          <a:prstGeom prst="rect">
            <a:avLst/>
          </a:prstGeom>
          <a:noFill/>
        </p:spPr>
        <p:txBody>
          <a:bodyPr wrap="square">
            <a:spAutoFit/>
          </a:bodyPr>
          <a:lstStyle/>
          <a:p>
            <a:r>
              <a:rPr lang="en-US" sz="2200" b="1" dirty="0">
                <a:solidFill>
                  <a:srgbClr val="7030A0"/>
                </a:solidFill>
              </a:rPr>
              <a:t>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3"/>
          <a:stretch>
            <a:fillRect/>
          </a:stretch>
        </p:blipFill>
        <p:spPr>
          <a:xfrm>
            <a:off x="10600892" y="239907"/>
            <a:ext cx="1364546" cy="637452"/>
          </a:xfrm>
          <a:prstGeom prst="rect">
            <a:avLst/>
          </a:prstGeom>
        </p:spPr>
      </p:pic>
    </p:spTree>
    <p:extLst>
      <p:ext uri="{BB962C8B-B14F-4D97-AF65-F5344CB8AC3E}">
        <p14:creationId xmlns:p14="http://schemas.microsoft.com/office/powerpoint/2010/main" val="97043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urple dna chain with light shining through it&#10;&#10;AI-generated content may be incorrect.">
            <a:extLst>
              <a:ext uri="{FF2B5EF4-FFF2-40B4-BE49-F238E27FC236}">
                <a16:creationId xmlns:a16="http://schemas.microsoft.com/office/drawing/2014/main" id="{9A40119E-0F5C-E385-12D0-C2506265673B}"/>
              </a:ext>
            </a:extLst>
          </p:cNvPr>
          <p:cNvPicPr>
            <a:picLocks noChangeAspect="1"/>
          </p:cNvPicPr>
          <p:nvPr/>
        </p:nvPicPr>
        <p:blipFill>
          <a:blip r:embed="rId3"/>
          <a:srcRect l="7641" r="12695"/>
          <a:stretch>
            <a:fillRect/>
          </a:stretch>
        </p:blipFill>
        <p:spPr>
          <a:xfrm>
            <a:off x="2522356" y="10"/>
            <a:ext cx="9669642" cy="6857990"/>
          </a:xfrm>
          <a:prstGeom prst="rect">
            <a:avLst/>
          </a:prstGeom>
        </p:spPr>
      </p:pic>
      <p:sp>
        <p:nvSpPr>
          <p:cNvPr id="60" name="Rectangle 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838200" y="2434201"/>
            <a:ext cx="3822189" cy="3742762"/>
          </a:xfrm>
        </p:spPr>
        <p:txBody>
          <a:bodyPr>
            <a:normAutofit/>
          </a:bodyPr>
          <a:lstStyle/>
          <a:p>
            <a:pPr marL="0" indent="0">
              <a:buNone/>
            </a:pPr>
            <a:r>
              <a:rPr lang="en-US" sz="2000" dirty="0"/>
              <a:t>Together, we make care simpler, smarter, and supportive.</a:t>
            </a:r>
          </a:p>
          <a:p>
            <a:pPr marL="0" indent="0">
              <a:buNone/>
            </a:pPr>
            <a:r>
              <a:rPr lang="en-US" sz="2400" b="1" dirty="0" err="1">
                <a:solidFill>
                  <a:srgbClr val="7030A0"/>
                </a:solidFill>
              </a:rPr>
              <a:t>GeneX</a:t>
            </a:r>
            <a:r>
              <a:rPr lang="en-US" sz="2400" b="1" dirty="0">
                <a:solidFill>
                  <a:srgbClr val="7030A0"/>
                </a:solidFill>
              </a:rPr>
              <a:t> </a:t>
            </a:r>
          </a:p>
          <a:p>
            <a:pPr marL="0" indent="0">
              <a:buNone/>
            </a:pPr>
            <a:r>
              <a:rPr lang="en-US" sz="2400" b="1" dirty="0">
                <a:solidFill>
                  <a:srgbClr val="7030A0"/>
                </a:solidFill>
              </a:rPr>
              <a:t>Genetics Made Practical</a:t>
            </a:r>
            <a:endParaRPr lang="en-US" sz="2400" dirty="0">
              <a:solidFill>
                <a:srgbClr val="7030A0"/>
              </a:solidFill>
            </a:endParaRPr>
          </a:p>
        </p:txBody>
      </p:sp>
      <p:pic>
        <p:nvPicPr>
          <p:cNvPr id="4" name="Picture 3">
            <a:extLst>
              <a:ext uri="{FF2B5EF4-FFF2-40B4-BE49-F238E27FC236}">
                <a16:creationId xmlns:a16="http://schemas.microsoft.com/office/drawing/2014/main" id="{CE5DADF5-2EAA-304D-8D17-E58DBF88AE00}"/>
              </a:ext>
            </a:extLst>
          </p:cNvPr>
          <p:cNvPicPr>
            <a:picLocks noChangeAspect="1"/>
          </p:cNvPicPr>
          <p:nvPr/>
        </p:nvPicPr>
        <p:blipFill>
          <a:blip r:embed="rId4"/>
          <a:stretch>
            <a:fillRect/>
          </a:stretch>
        </p:blipFill>
        <p:spPr>
          <a:xfrm>
            <a:off x="1143001" y="4437279"/>
            <a:ext cx="2689594" cy="1256453"/>
          </a:xfrm>
          <a:prstGeom prst="rect">
            <a:avLst/>
          </a:prstGeom>
        </p:spPr>
      </p:pic>
    </p:spTree>
    <p:extLst>
      <p:ext uri="{BB962C8B-B14F-4D97-AF65-F5344CB8AC3E}">
        <p14:creationId xmlns:p14="http://schemas.microsoft.com/office/powerpoint/2010/main" val="2808696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5C1738-4484-7D89-D3F5-C9961C0687E5}"/>
            </a:ext>
          </a:extLst>
        </p:cNvPr>
        <p:cNvGrpSpPr/>
        <p:nvPr/>
      </p:nvGrpSpPr>
      <p:grpSpPr>
        <a:xfrm>
          <a:off x="0" y="0"/>
          <a:ext cx="0" cy="0"/>
          <a:chOff x="0" y="0"/>
          <a:chExt cx="0" cy="0"/>
        </a:xfrm>
      </p:grpSpPr>
      <p:pic>
        <p:nvPicPr>
          <p:cNvPr id="5" name="Content Placeholder 4" descr="A group of women and a baby&#10;&#10;AI-generated content may be incorrect.">
            <a:extLst>
              <a:ext uri="{FF2B5EF4-FFF2-40B4-BE49-F238E27FC236}">
                <a16:creationId xmlns:a16="http://schemas.microsoft.com/office/drawing/2014/main" id="{12DC8B2A-C360-4E94-6269-AD91C069688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3280"/>
          <a:stretch>
            <a:fillRect/>
          </a:stretch>
        </p:blipFill>
        <p:spPr>
          <a:xfrm>
            <a:off x="4166505" y="10"/>
            <a:ext cx="4444096" cy="3067040"/>
          </a:xfrm>
          <a:prstGeom prst="rect">
            <a:avLst/>
          </a:prstGeom>
        </p:spPr>
      </p:pic>
      <p:pic>
        <p:nvPicPr>
          <p:cNvPr id="7" name="Picture 6" descr="A black rectangular with pink dots and numbers&#10;&#10;AI-generated content may be incorrect.">
            <a:extLst>
              <a:ext uri="{FF2B5EF4-FFF2-40B4-BE49-F238E27FC236}">
                <a16:creationId xmlns:a16="http://schemas.microsoft.com/office/drawing/2014/main" id="{BCCC37D7-9591-153B-2AB6-2E34ADF0E885}"/>
              </a:ext>
            </a:extLst>
          </p:cNvPr>
          <p:cNvPicPr>
            <a:picLocks noChangeAspect="1"/>
          </p:cNvPicPr>
          <p:nvPr/>
        </p:nvPicPr>
        <p:blipFill>
          <a:blip r:embed="rId4">
            <a:extLst>
              <a:ext uri="{28A0092B-C50C-407E-A947-70E740481C1C}">
                <a14:useLocalDpi xmlns:a14="http://schemas.microsoft.com/office/drawing/2010/main" val="0"/>
              </a:ext>
            </a:extLst>
          </a:blip>
          <a:srcRect r="5595"/>
          <a:stretch>
            <a:fillRect/>
          </a:stretch>
        </p:blipFill>
        <p:spPr>
          <a:xfrm>
            <a:off x="-1" y="3790950"/>
            <a:ext cx="8305800" cy="3067051"/>
          </a:xfrm>
          <a:prstGeom prst="rect">
            <a:avLst/>
          </a:prstGeom>
        </p:spPr>
      </p:pic>
      <p:sp>
        <p:nvSpPr>
          <p:cNvPr id="19" name="Freeform: Shape 18">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child eating cereal on a table&#10;&#10;AI-generated content may be incorrect.">
            <a:extLst>
              <a:ext uri="{FF2B5EF4-FFF2-40B4-BE49-F238E27FC236}">
                <a16:creationId xmlns:a16="http://schemas.microsoft.com/office/drawing/2014/main" id="{F5058AF8-D9F9-C4EA-1172-4EFF6188A8B2}"/>
              </a:ext>
            </a:extLst>
          </p:cNvPr>
          <p:cNvPicPr>
            <a:picLocks noChangeAspect="1"/>
          </p:cNvPicPr>
          <p:nvPr/>
        </p:nvPicPr>
        <p:blipFill>
          <a:blip r:embed="rId5">
            <a:extLst>
              <a:ext uri="{28A0092B-C50C-407E-A947-70E740481C1C}">
                <a14:useLocalDpi xmlns:a14="http://schemas.microsoft.com/office/drawing/2010/main" val="0"/>
              </a:ext>
            </a:extLst>
          </a:blip>
          <a:srcRect l="19540" r="10019" b="-1"/>
          <a:stretch>
            <a:fillRect/>
          </a:stretch>
        </p:blipFill>
        <p:spPr>
          <a:xfrm>
            <a:off x="1" y="2"/>
            <a:ext cx="5017099" cy="4718647"/>
          </a:xfrm>
          <a:custGeom>
            <a:avLst/>
            <a:gdLst/>
            <a:ahLst/>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sp>
        <p:nvSpPr>
          <p:cNvPr id="51" name="Freeform: Shape 50">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274AD99-9326-E0AC-5EB3-628AAEEAD79F}"/>
              </a:ext>
            </a:extLst>
          </p:cNvPr>
          <p:cNvPicPr>
            <a:picLocks noChangeAspect="1"/>
          </p:cNvPicPr>
          <p:nvPr/>
        </p:nvPicPr>
        <p:blipFill>
          <a:blip r:embed="rId6"/>
          <a:srcRect t="17790" r="-1" b="28948"/>
          <a:stretch>
            <a:fillRect/>
          </a:stretch>
        </p:blipFill>
        <p:spPr>
          <a:xfrm>
            <a:off x="6171425" y="1631591"/>
            <a:ext cx="5908273" cy="5158786"/>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sp>
        <p:nvSpPr>
          <p:cNvPr id="52" name="Oval 51">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child playing with a string&#10;&#10;AI-generated content may be incorrect.">
            <a:extLst>
              <a:ext uri="{FF2B5EF4-FFF2-40B4-BE49-F238E27FC236}">
                <a16:creationId xmlns:a16="http://schemas.microsoft.com/office/drawing/2014/main" id="{A56A0A96-EE0A-EF56-C285-67B6788A4C2D}"/>
              </a:ext>
            </a:extLst>
          </p:cNvPr>
          <p:cNvPicPr>
            <a:picLocks noChangeAspect="1"/>
          </p:cNvPicPr>
          <p:nvPr/>
        </p:nvPicPr>
        <p:blipFill>
          <a:blip r:embed="rId7">
            <a:extLst>
              <a:ext uri="{28A0092B-C50C-407E-A947-70E740481C1C}">
                <a14:useLocalDpi xmlns:a14="http://schemas.microsoft.com/office/drawing/2010/main" val="0"/>
              </a:ext>
            </a:extLst>
          </a:blip>
          <a:srcRect l="33695" r="2" b="2"/>
          <a:stretch>
            <a:fillRect/>
          </a:stretch>
        </p:blipFill>
        <p:spPr>
          <a:xfrm>
            <a:off x="3287694" y="1853886"/>
            <a:ext cx="4297680" cy="4297680"/>
          </a:xfrm>
          <a:custGeom>
            <a:avLst/>
            <a:gdLst/>
            <a:ahLst/>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sp>
        <p:nvSpPr>
          <p:cNvPr id="53" name="Freeform: Shape 52">
            <a:extLst>
              <a:ext uri="{FF2B5EF4-FFF2-40B4-BE49-F238E27FC236}">
                <a16:creationId xmlns:a16="http://schemas.microsoft.com/office/drawing/2014/main" id="{5EFE9E4D-D93B-4B04-A3B5-234F5DBB9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12" name="Picture 11" descr="A child playing with a bead&#10;&#10;AI-generated content may be incorrect.">
            <a:extLst>
              <a:ext uri="{FF2B5EF4-FFF2-40B4-BE49-F238E27FC236}">
                <a16:creationId xmlns:a16="http://schemas.microsoft.com/office/drawing/2014/main" id="{1884F646-3B8E-A89F-175D-3C1429EDEA77}"/>
              </a:ext>
            </a:extLst>
          </p:cNvPr>
          <p:cNvPicPr>
            <a:picLocks noChangeAspect="1"/>
          </p:cNvPicPr>
          <p:nvPr/>
        </p:nvPicPr>
        <p:blipFill>
          <a:blip r:embed="rId8">
            <a:extLst>
              <a:ext uri="{28A0092B-C50C-407E-A947-70E740481C1C}">
                <a14:useLocalDpi xmlns:a14="http://schemas.microsoft.com/office/drawing/2010/main" val="0"/>
              </a:ext>
            </a:extLst>
          </a:blip>
          <a:srcRect t="8728"/>
          <a:stretch>
            <a:fillRect/>
          </a:stretch>
        </p:blipFill>
        <p:spPr>
          <a:xfrm>
            <a:off x="7928700" y="-1"/>
            <a:ext cx="4277711" cy="3045402"/>
          </a:xfrm>
          <a:custGeom>
            <a:avLst/>
            <a:gdLst/>
            <a:ahLst/>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p:spPr>
      </p:pic>
    </p:spTree>
    <p:extLst>
      <p:ext uri="{BB962C8B-B14F-4D97-AF65-F5344CB8AC3E}">
        <p14:creationId xmlns:p14="http://schemas.microsoft.com/office/powerpoint/2010/main" val="3975364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1721</TotalTime>
  <Words>691</Words>
  <Application>Microsoft Office PowerPoint</Application>
  <PresentationFormat>Widescreen</PresentationFormat>
  <Paragraphs>87</Paragraphs>
  <Slides>10</Slides>
  <Notes>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GeneX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Soltanizadeh</dc:creator>
  <cp:lastModifiedBy>Sara Soltanizadeh</cp:lastModifiedBy>
  <cp:revision>8</cp:revision>
  <dcterms:created xsi:type="dcterms:W3CDTF">2025-09-23T16:18:55Z</dcterms:created>
  <dcterms:modified xsi:type="dcterms:W3CDTF">2025-10-21T17:04:56Z</dcterms:modified>
</cp:coreProperties>
</file>